
<file path=[Content_Types].xml><?xml version="1.0" encoding="utf-8"?>
<Types xmlns="http://schemas.openxmlformats.org/package/2006/content-types">
  <Default Extension="xml" ContentType="application/xml"/>
  <Default Extension="jpg" ContentType="image/jpeg"/>
  <Default Extension="tiff" ContentType="image/tiff"/>
  <Default Extension="emf" ContentType="image/x-emf"/>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70" r:id="rId3"/>
    <p:sldId id="260" r:id="rId4"/>
    <p:sldId id="258" r:id="rId5"/>
    <p:sldId id="265" r:id="rId6"/>
    <p:sldId id="264" r:id="rId7"/>
    <p:sldId id="272" r:id="rId8"/>
    <p:sldId id="261" r:id="rId9"/>
    <p:sldId id="268" r:id="rId10"/>
    <p:sldId id="267" r:id="rId11"/>
    <p:sldId id="269" r:id="rId12"/>
    <p:sldId id="259" r:id="rId13"/>
    <p:sldId id="271"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25" autoAdjust="0"/>
  </p:normalViewPr>
  <p:slideViewPr>
    <p:cSldViewPr snapToGrid="0" snapToObjects="1">
      <p:cViewPr varScale="1">
        <p:scale>
          <a:sx n="119" d="100"/>
          <a:sy n="119" d="100"/>
        </p:scale>
        <p:origin x="-752" y="-96"/>
      </p:cViewPr>
      <p:guideLst>
        <p:guide orient="horz" pos="1620"/>
        <p:guide pos="2880"/>
      </p:guideLst>
    </p:cSldViewPr>
  </p:slideViewPr>
  <p:notesTextViewPr>
    <p:cViewPr>
      <p:scale>
        <a:sx n="100" d="100"/>
        <a:sy n="100" d="100"/>
      </p:scale>
      <p:origin x="0" y="0"/>
    </p:cViewPr>
  </p:notesTextViewPr>
  <p:sorterViewPr>
    <p:cViewPr>
      <p:scale>
        <a:sx n="145" d="100"/>
        <a:sy n="145"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bills:Documents:BOF:AB%201504%20process:AB%201504%20reports%20for%20BOF:table%204.6%20and%20b9%20ab1504%20total%20flux%20by%20mortality%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California</a:t>
            </a:r>
            <a:r>
              <a:rPr lang="en-US" baseline="0" dirty="0"/>
              <a:t> Wildfire Activity by Vegetation Type </a:t>
            </a:r>
            <a:endParaRPr lang="en-US" baseline="0" dirty="0" smtClean="0"/>
          </a:p>
          <a:p>
            <a:pPr>
              <a:defRPr/>
            </a:pPr>
            <a:r>
              <a:rPr lang="en-US" baseline="0" dirty="0" smtClean="0"/>
              <a:t>(</a:t>
            </a:r>
            <a:r>
              <a:rPr lang="en-US" baseline="0" dirty="0"/>
              <a:t>CAL FIRE FRAP 2018)</a:t>
            </a:r>
          </a:p>
        </c:rich>
      </c:tx>
      <c:layout/>
      <c:overlay val="0"/>
    </c:title>
    <c:autoTitleDeleted val="0"/>
    <c:plotArea>
      <c:layout/>
      <c:barChart>
        <c:barDir val="col"/>
        <c:grouping val="clustered"/>
        <c:varyColors val="0"/>
        <c:ser>
          <c:idx val="0"/>
          <c:order val="0"/>
          <c:tx>
            <c:strRef>
              <c:f>'[wildfire by period by veg frap 2018.xlsx]Sheet1'!$B$2</c:f>
              <c:strCache>
                <c:ptCount val="1"/>
                <c:pt idx="0">
                  <c:v>Forest</c:v>
                </c:pt>
              </c:strCache>
            </c:strRef>
          </c:tx>
          <c:spPr>
            <a:solidFill>
              <a:srgbClr val="008000"/>
            </a:solidFill>
          </c:spPr>
          <c:invertIfNegative val="0"/>
          <c:cat>
            <c:strRef>
              <c:f>'[wildfire by period by veg frap 2018.xlsx]Sheet1'!$A$3:$A$5</c:f>
              <c:strCache>
                <c:ptCount val="3"/>
                <c:pt idx="0">
                  <c:v>1960-1979</c:v>
                </c:pt>
                <c:pt idx="1">
                  <c:v>1980-1999</c:v>
                </c:pt>
                <c:pt idx="2">
                  <c:v>2000-2017</c:v>
                </c:pt>
              </c:strCache>
            </c:strRef>
          </c:cat>
          <c:val>
            <c:numRef>
              <c:f>'[wildfire by period by veg frap 2018.xlsx]Sheet1'!$B$3:$B$5</c:f>
              <c:numCache>
                <c:formatCode>General</c:formatCode>
                <c:ptCount val="3"/>
                <c:pt idx="0">
                  <c:v>42.8</c:v>
                </c:pt>
                <c:pt idx="1">
                  <c:v>76.9</c:v>
                </c:pt>
                <c:pt idx="2">
                  <c:v>214.4</c:v>
                </c:pt>
              </c:numCache>
            </c:numRef>
          </c:val>
        </c:ser>
        <c:ser>
          <c:idx val="1"/>
          <c:order val="1"/>
          <c:tx>
            <c:strRef>
              <c:f>'[wildfire by period by veg frap 2018.xlsx]Sheet1'!$C$2</c:f>
              <c:strCache>
                <c:ptCount val="1"/>
                <c:pt idx="0">
                  <c:v>Shrub</c:v>
                </c:pt>
              </c:strCache>
            </c:strRef>
          </c:tx>
          <c:invertIfNegative val="0"/>
          <c:cat>
            <c:strRef>
              <c:f>'[wildfire by period by veg frap 2018.xlsx]Sheet1'!$A$3:$A$5</c:f>
              <c:strCache>
                <c:ptCount val="3"/>
                <c:pt idx="0">
                  <c:v>1960-1979</c:v>
                </c:pt>
                <c:pt idx="1">
                  <c:v>1980-1999</c:v>
                </c:pt>
                <c:pt idx="2">
                  <c:v>2000-2017</c:v>
                </c:pt>
              </c:strCache>
            </c:strRef>
          </c:cat>
          <c:val>
            <c:numRef>
              <c:f>'[wildfire by period by veg frap 2018.xlsx]Sheet1'!$C$3:$C$5</c:f>
              <c:numCache>
                <c:formatCode>General</c:formatCode>
                <c:ptCount val="3"/>
                <c:pt idx="0">
                  <c:v>112.6</c:v>
                </c:pt>
                <c:pt idx="1">
                  <c:v>138.6</c:v>
                </c:pt>
                <c:pt idx="2">
                  <c:v>247.7</c:v>
                </c:pt>
              </c:numCache>
            </c:numRef>
          </c:val>
        </c:ser>
        <c:ser>
          <c:idx val="2"/>
          <c:order val="2"/>
          <c:tx>
            <c:strRef>
              <c:f>'[wildfire by period by veg frap 2018.xlsx]Sheet1'!$D$2</c:f>
              <c:strCache>
                <c:ptCount val="1"/>
                <c:pt idx="0">
                  <c:v>Grass</c:v>
                </c:pt>
              </c:strCache>
            </c:strRef>
          </c:tx>
          <c:invertIfNegative val="0"/>
          <c:cat>
            <c:strRef>
              <c:f>'[wildfire by period by veg frap 2018.xlsx]Sheet1'!$A$3:$A$5</c:f>
              <c:strCache>
                <c:ptCount val="3"/>
                <c:pt idx="0">
                  <c:v>1960-1979</c:v>
                </c:pt>
                <c:pt idx="1">
                  <c:v>1980-1999</c:v>
                </c:pt>
                <c:pt idx="2">
                  <c:v>2000-2017</c:v>
                </c:pt>
              </c:strCache>
            </c:strRef>
          </c:cat>
          <c:val>
            <c:numRef>
              <c:f>'[wildfire by period by veg frap 2018.xlsx]Sheet1'!$D$3:$D$5</c:f>
              <c:numCache>
                <c:formatCode>General</c:formatCode>
                <c:ptCount val="3"/>
                <c:pt idx="0">
                  <c:v>59.3</c:v>
                </c:pt>
                <c:pt idx="1">
                  <c:v>81.3</c:v>
                </c:pt>
                <c:pt idx="2">
                  <c:v>98.6</c:v>
                </c:pt>
              </c:numCache>
            </c:numRef>
          </c:val>
        </c:ser>
        <c:ser>
          <c:idx val="3"/>
          <c:order val="3"/>
          <c:tx>
            <c:strRef>
              <c:f>'[wildfire by period by veg frap 2018.xlsx]Sheet1'!$E$2</c:f>
              <c:strCache>
                <c:ptCount val="1"/>
                <c:pt idx="0">
                  <c:v>Desert</c:v>
                </c:pt>
              </c:strCache>
            </c:strRef>
          </c:tx>
          <c:invertIfNegative val="0"/>
          <c:cat>
            <c:strRef>
              <c:f>'[wildfire by period by veg frap 2018.xlsx]Sheet1'!$A$3:$A$5</c:f>
              <c:strCache>
                <c:ptCount val="3"/>
                <c:pt idx="0">
                  <c:v>1960-1979</c:v>
                </c:pt>
                <c:pt idx="1">
                  <c:v>1980-1999</c:v>
                </c:pt>
                <c:pt idx="2">
                  <c:v>2000-2017</c:v>
                </c:pt>
              </c:strCache>
            </c:strRef>
          </c:cat>
          <c:val>
            <c:numRef>
              <c:f>'[wildfire by period by veg frap 2018.xlsx]Sheet1'!$E$3:$E$5</c:f>
              <c:numCache>
                <c:formatCode>General</c:formatCode>
                <c:ptCount val="3"/>
                <c:pt idx="0">
                  <c:v>5.6</c:v>
                </c:pt>
                <c:pt idx="1">
                  <c:v>14.0</c:v>
                </c:pt>
                <c:pt idx="2">
                  <c:v>23.6</c:v>
                </c:pt>
              </c:numCache>
            </c:numRef>
          </c:val>
        </c:ser>
        <c:dLbls>
          <c:showLegendKey val="0"/>
          <c:showVal val="0"/>
          <c:showCatName val="0"/>
          <c:showSerName val="0"/>
          <c:showPercent val="0"/>
          <c:showBubbleSize val="0"/>
        </c:dLbls>
        <c:gapWidth val="150"/>
        <c:axId val="2020793464"/>
        <c:axId val="2099074872"/>
      </c:barChart>
      <c:catAx>
        <c:axId val="2020793464"/>
        <c:scaling>
          <c:orientation val="minMax"/>
        </c:scaling>
        <c:delete val="0"/>
        <c:axPos val="b"/>
        <c:title>
          <c:tx>
            <c:rich>
              <a:bodyPr/>
              <a:lstStyle/>
              <a:p>
                <a:pPr>
                  <a:defRPr sz="1400"/>
                </a:pPr>
                <a:r>
                  <a:rPr lang="en-US" sz="1400"/>
                  <a:t>Time</a:t>
                </a:r>
                <a:r>
                  <a:rPr lang="en-US" sz="1400" baseline="0"/>
                  <a:t> Period</a:t>
                </a:r>
                <a:endParaRPr lang="en-US" sz="1400"/>
              </a:p>
            </c:rich>
          </c:tx>
          <c:layout/>
          <c:overlay val="0"/>
        </c:title>
        <c:majorTickMark val="out"/>
        <c:minorTickMark val="none"/>
        <c:tickLblPos val="nextTo"/>
        <c:txPr>
          <a:bodyPr/>
          <a:lstStyle/>
          <a:p>
            <a:pPr>
              <a:defRPr sz="1400"/>
            </a:pPr>
            <a:endParaRPr lang="en-US"/>
          </a:p>
        </c:txPr>
        <c:crossAx val="2099074872"/>
        <c:crosses val="autoZero"/>
        <c:auto val="1"/>
        <c:lblAlgn val="ctr"/>
        <c:lblOffset val="100"/>
        <c:noMultiLvlLbl val="0"/>
      </c:catAx>
      <c:valAx>
        <c:axId val="2099074872"/>
        <c:scaling>
          <c:orientation val="minMax"/>
        </c:scaling>
        <c:delete val="0"/>
        <c:axPos val="l"/>
        <c:majorGridlines/>
        <c:title>
          <c:tx>
            <c:rich>
              <a:bodyPr rot="-5400000" vert="horz"/>
              <a:lstStyle/>
              <a:p>
                <a:pPr>
                  <a:defRPr sz="1400"/>
                </a:pPr>
                <a:r>
                  <a:rPr lang="en-US" sz="1400"/>
                  <a:t>Thousand</a:t>
                </a:r>
                <a:r>
                  <a:rPr lang="en-US" sz="1400" baseline="0"/>
                  <a:t> Acres</a:t>
                </a:r>
                <a:endParaRPr lang="en-US" sz="1400"/>
              </a:p>
            </c:rich>
          </c:tx>
          <c:layout/>
          <c:overlay val="0"/>
        </c:title>
        <c:numFmt formatCode="General" sourceLinked="1"/>
        <c:majorTickMark val="out"/>
        <c:minorTickMark val="none"/>
        <c:tickLblPos val="nextTo"/>
        <c:txPr>
          <a:bodyPr/>
          <a:lstStyle/>
          <a:p>
            <a:pPr>
              <a:defRPr sz="1400"/>
            </a:pPr>
            <a:endParaRPr lang="en-US"/>
          </a:p>
        </c:txPr>
        <c:crossAx val="2020793464"/>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C6AE02D-DC8F-604E-9510-584DCEAEAC81}" type="datetimeFigureOut">
              <a:rPr lang="en-US" smtClean="0"/>
              <a:t>11/13/20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381B09D-C4A2-1644-9B0C-5DF892E7D6A8}" type="slidenum">
              <a:rPr lang="en-US" smtClean="0"/>
              <a:t>‹#›</a:t>
            </a:fld>
            <a:endParaRPr lang="en-US"/>
          </a:p>
        </p:txBody>
      </p:sp>
    </p:spTree>
    <p:extLst>
      <p:ext uri="{BB962C8B-B14F-4D97-AF65-F5344CB8AC3E}">
        <p14:creationId xmlns:p14="http://schemas.microsoft.com/office/powerpoint/2010/main" val="39511173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DDF7B-7DB4-5F4F-8BAD-7E5B97F05680}" type="datetimeFigureOut">
              <a:rPr lang="en-US" smtClean="0"/>
              <a:t>11/13/20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8C48C0-964D-844C-8CF2-F0C36EF8D555}" type="slidenum">
              <a:rPr lang="en-US" smtClean="0"/>
              <a:t>‹#›</a:t>
            </a:fld>
            <a:endParaRPr lang="en-US"/>
          </a:p>
        </p:txBody>
      </p:sp>
    </p:spTree>
    <p:extLst>
      <p:ext uri="{BB962C8B-B14F-4D97-AF65-F5344CB8AC3E}">
        <p14:creationId xmlns:p14="http://schemas.microsoft.com/office/powerpoint/2010/main" val="267508828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 the invitation. I will be complementing the preceding</a:t>
            </a:r>
            <a:r>
              <a:rPr lang="en-US" baseline="0" dirty="0" smtClean="0"/>
              <a:t> presentations with a focus on lands that are NOT near major urban areas, but are linked to urban areas via smoke (which we had a lot of this summer), water runoff, and the wood products we use as consumers.</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2</a:t>
            </a:fld>
            <a:endParaRPr lang="en-US"/>
          </a:p>
        </p:txBody>
      </p:sp>
    </p:spTree>
    <p:extLst>
      <p:ext uri="{BB962C8B-B14F-4D97-AF65-F5344CB8AC3E}">
        <p14:creationId xmlns:p14="http://schemas.microsoft.com/office/powerpoint/2010/main" val="1830766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Unlike California agriculture, reforestation has been impervious to mechanization, drones, and precision fertilization innovations</a:t>
            </a:r>
            <a:r>
              <a:rPr lang="mr-IN" sz="1200" dirty="0" smtClean="0"/>
              <a:t>…</a:t>
            </a:r>
            <a:endParaRPr lang="en-US" sz="1200" dirty="0" smtClean="0"/>
          </a:p>
          <a:p>
            <a:endParaRPr lang="en-US" sz="1200" dirty="0" smtClean="0"/>
          </a:p>
          <a:p>
            <a:r>
              <a:rPr lang="en-US" dirty="0" smtClean="0"/>
              <a:t>Over the past 20 years, roughly 20 million seedlings per year are hand carried and hand planted on private forest lands in California. Effective reforestation of some of this year’s 4.2 million acres of fires could require planting 40-60 million seedlings</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11</a:t>
            </a:fld>
            <a:endParaRPr lang="en-US"/>
          </a:p>
        </p:txBody>
      </p:sp>
    </p:spTree>
    <p:extLst>
      <p:ext uri="{BB962C8B-B14F-4D97-AF65-F5344CB8AC3E}">
        <p14:creationId xmlns:p14="http://schemas.microsoft.com/office/powerpoint/2010/main" val="3417336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As a wrap up, I have tried</a:t>
            </a:r>
            <a:r>
              <a:rPr lang="en-US" baseline="0" dirty="0" smtClean="0"/>
              <a:t> to summarize some key metrics related to various trajectories of fire damaged forests by the two major ownerships classes in California. Roughly 80% of the mortality and associated smoke release comes from public lands, rather than private lands where the State of California has more regulatory authorities. Potential water pollution is not that well understood as it involves both natural and project related processes. Finally the carbon signatures will be quite different as the private sector has converted a lot of trees into products and then replanted with small seedlings with high growth rates. </a:t>
            </a:r>
            <a:endParaRPr lang="en-US" dirty="0" smtClean="0"/>
          </a:p>
          <a:p>
            <a:endParaRPr lang="en-US" dirty="0" smtClean="0"/>
          </a:p>
          <a:p>
            <a:r>
              <a:rPr lang="en-US" dirty="0" smtClean="0"/>
              <a:t>Recent </a:t>
            </a:r>
            <a:r>
              <a:rPr lang="en-US" dirty="0" smtClean="0"/>
              <a:t>Fire History in CA </a:t>
            </a:r>
            <a:r>
              <a:rPr lang="mr-IN" dirty="0" smtClean="0"/>
              <a:t>–</a:t>
            </a:r>
            <a:r>
              <a:rPr lang="en-US" dirty="0" smtClean="0"/>
              <a:t> 1/3 forests, 2/3 other veg</a:t>
            </a:r>
          </a:p>
          <a:p>
            <a:r>
              <a:rPr lang="en-US" dirty="0" smtClean="0"/>
              <a:t>Very different ecological, </a:t>
            </a:r>
            <a:r>
              <a:rPr lang="en-US" dirty="0" err="1" smtClean="0"/>
              <a:t>bioeconomy</a:t>
            </a:r>
            <a:r>
              <a:rPr lang="en-US" dirty="0" smtClean="0"/>
              <a:t>, and public health interactions</a:t>
            </a:r>
          </a:p>
          <a:p>
            <a:r>
              <a:rPr lang="en-US" dirty="0" smtClean="0"/>
              <a:t>Urban “open space” fires have more people downstream and downwind but the last seasons have increased public health concerns over forest fire smoke impacts</a:t>
            </a:r>
          </a:p>
          <a:p>
            <a:r>
              <a:rPr lang="en-US" dirty="0" smtClean="0"/>
              <a:t>California has two fire damaged forests pathways </a:t>
            </a:r>
            <a:r>
              <a:rPr lang="mr-IN" dirty="0" smtClean="0"/>
              <a:t>–</a:t>
            </a:r>
            <a:r>
              <a:rPr lang="en-US" dirty="0" smtClean="0"/>
              <a:t> public and private </a:t>
            </a:r>
            <a:r>
              <a:rPr lang="mr-IN" dirty="0" smtClean="0"/>
              <a:t>–</a:t>
            </a:r>
            <a:r>
              <a:rPr lang="en-US" dirty="0" smtClean="0"/>
              <a:t> with different pros and </a:t>
            </a:r>
            <a:r>
              <a:rPr lang="en-US" dirty="0" err="1" smtClean="0"/>
              <a:t>cond</a:t>
            </a:r>
            <a:endParaRPr lang="en-US" dirty="0" smtClean="0"/>
          </a:p>
          <a:p>
            <a:r>
              <a:rPr lang="en-US" dirty="0" smtClean="0"/>
              <a:t>Trend is for even more fire damaged forest acres - but there are options for altering ecological, </a:t>
            </a:r>
            <a:r>
              <a:rPr lang="en-US" dirty="0" err="1" smtClean="0"/>
              <a:t>bioeconomy</a:t>
            </a:r>
            <a:r>
              <a:rPr lang="en-US" dirty="0" smtClean="0"/>
              <a:t> and public health impacts</a:t>
            </a:r>
          </a:p>
          <a:p>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12</a:t>
            </a:fld>
            <a:endParaRPr lang="en-US"/>
          </a:p>
        </p:txBody>
      </p:sp>
    </p:spTree>
    <p:extLst>
      <p:ext uri="{BB962C8B-B14F-4D97-AF65-F5344CB8AC3E}">
        <p14:creationId xmlns:p14="http://schemas.microsoft.com/office/powerpoint/2010/main" val="3826410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Recent Fire History in CA </a:t>
            </a:r>
            <a:r>
              <a:rPr lang="mr-IN" dirty="0" smtClean="0"/>
              <a:t>–</a:t>
            </a:r>
            <a:r>
              <a:rPr lang="en-US" dirty="0" smtClean="0"/>
              <a:t> 1/3 forests, 2/3 other veg</a:t>
            </a:r>
          </a:p>
          <a:p>
            <a:r>
              <a:rPr lang="en-US" dirty="0" smtClean="0"/>
              <a:t>Very different ecological, </a:t>
            </a:r>
            <a:r>
              <a:rPr lang="en-US" dirty="0" err="1" smtClean="0"/>
              <a:t>bioeconomy</a:t>
            </a:r>
            <a:r>
              <a:rPr lang="en-US" dirty="0" smtClean="0"/>
              <a:t>, and public health interactions</a:t>
            </a:r>
          </a:p>
          <a:p>
            <a:r>
              <a:rPr lang="en-US" dirty="0" smtClean="0"/>
              <a:t>Urban “open space” fires have more people downstream and downwind but the last seasons have increased public health concerns over forest fire smoke impacts</a:t>
            </a:r>
          </a:p>
          <a:p>
            <a:r>
              <a:rPr lang="en-US" dirty="0" smtClean="0"/>
              <a:t>California has two fire damaged forests pathways </a:t>
            </a:r>
            <a:r>
              <a:rPr lang="mr-IN" dirty="0" smtClean="0"/>
              <a:t>–</a:t>
            </a:r>
            <a:r>
              <a:rPr lang="en-US" dirty="0" smtClean="0"/>
              <a:t> public and private </a:t>
            </a:r>
            <a:r>
              <a:rPr lang="mr-IN" dirty="0" smtClean="0"/>
              <a:t>–</a:t>
            </a:r>
            <a:r>
              <a:rPr lang="en-US" dirty="0" smtClean="0"/>
              <a:t> with different pros and </a:t>
            </a:r>
            <a:r>
              <a:rPr lang="en-US" dirty="0" err="1" smtClean="0"/>
              <a:t>cond</a:t>
            </a:r>
            <a:endParaRPr lang="en-US" dirty="0" smtClean="0"/>
          </a:p>
          <a:p>
            <a:r>
              <a:rPr lang="en-US" dirty="0" smtClean="0"/>
              <a:t>Trend is for even more fire damaged forest acres - but there are options for altering ecological, </a:t>
            </a:r>
            <a:r>
              <a:rPr lang="en-US" dirty="0" err="1" smtClean="0"/>
              <a:t>bioeconomy</a:t>
            </a:r>
            <a:r>
              <a:rPr lang="en-US" dirty="0" smtClean="0"/>
              <a:t> and public health impacts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13</a:t>
            </a:fld>
            <a:endParaRPr lang="en-US"/>
          </a:p>
        </p:txBody>
      </p:sp>
    </p:spTree>
    <p:extLst>
      <p:ext uri="{BB962C8B-B14F-4D97-AF65-F5344CB8AC3E}">
        <p14:creationId xmlns:p14="http://schemas.microsoft.com/office/powerpoint/2010/main" val="2484096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map shows 60 years</a:t>
            </a:r>
            <a:r>
              <a:rPr lang="en-US" baseline="0" dirty="0" smtClean="0"/>
              <a:t> of big fire perimeters in California with the forest area outlined in green. As we all know, there has been a big jump in acres burned in the 21</a:t>
            </a:r>
            <a:r>
              <a:rPr lang="en-US" baseline="30000" dirty="0" smtClean="0"/>
              <a:t>st</a:t>
            </a:r>
            <a:r>
              <a:rPr lang="en-US" baseline="0" dirty="0" smtClean="0"/>
              <a:t> century. </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3</a:t>
            </a:fld>
            <a:endParaRPr lang="en-US"/>
          </a:p>
        </p:txBody>
      </p:sp>
    </p:spTree>
    <p:extLst>
      <p:ext uri="{BB962C8B-B14F-4D97-AF65-F5344CB8AC3E}">
        <p14:creationId xmlns:p14="http://schemas.microsoft.com/office/powerpoint/2010/main" val="2960017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smtClean="0"/>
              <a:t>Forest fires are increasing faster than other veg. types</a:t>
            </a:r>
          </a:p>
          <a:p>
            <a:pPr marL="285750" indent="-285750">
              <a:buFont typeface="Arial"/>
              <a:buChar char="•"/>
            </a:pPr>
            <a:r>
              <a:rPr lang="en-US" dirty="0" smtClean="0"/>
              <a:t>Shrub fires are still the most common</a:t>
            </a:r>
          </a:p>
          <a:p>
            <a:pPr marL="285750" indent="-285750">
              <a:buFont typeface="Arial"/>
              <a:buChar char="•"/>
            </a:pPr>
            <a:r>
              <a:rPr lang="en-US" dirty="0" smtClean="0"/>
              <a:t>Grass fires are ever-present but not increasing</a:t>
            </a:r>
          </a:p>
          <a:p>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4</a:t>
            </a:fld>
            <a:endParaRPr lang="en-US"/>
          </a:p>
        </p:txBody>
      </p:sp>
    </p:spTree>
    <p:extLst>
      <p:ext uri="{BB962C8B-B14F-4D97-AF65-F5344CB8AC3E}">
        <p14:creationId xmlns:p14="http://schemas.microsoft.com/office/powerpoint/2010/main" val="205589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these</a:t>
            </a:r>
            <a:r>
              <a:rPr lang="en-US" baseline="0" dirty="0" smtClean="0"/>
              <a:t> fires have fairly benign impacts </a:t>
            </a:r>
            <a:r>
              <a:rPr lang="mr-IN" baseline="0" dirty="0" smtClean="0"/>
              <a:t>–</a:t>
            </a:r>
            <a:r>
              <a:rPr lang="en-US" baseline="0" dirty="0" smtClean="0"/>
              <a:t> they kill very few of the trees and basically thin out the understory fuels. </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5</a:t>
            </a:fld>
            <a:endParaRPr lang="en-US"/>
          </a:p>
        </p:txBody>
      </p:sp>
    </p:spTree>
    <p:extLst>
      <p:ext uri="{BB962C8B-B14F-4D97-AF65-F5344CB8AC3E}">
        <p14:creationId xmlns:p14="http://schemas.microsoft.com/office/powerpoint/2010/main" val="3991716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some fires</a:t>
            </a:r>
            <a:r>
              <a:rPr lang="en-US" baseline="0" dirty="0" smtClean="0"/>
              <a:t> are not benign. This is the 2007 Moonlight fire up in Plumas county that killed the majority of trees. The public lands in the foreground and background were not salvaged logged. The private land in the middle was salvaged logs and replanted with seedlings.</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6</a:t>
            </a:fld>
            <a:endParaRPr lang="en-US"/>
          </a:p>
        </p:txBody>
      </p:sp>
    </p:spTree>
    <p:extLst>
      <p:ext uri="{BB962C8B-B14F-4D97-AF65-F5344CB8AC3E}">
        <p14:creationId xmlns:p14="http://schemas.microsoft.com/office/powerpoint/2010/main" val="751373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burned</a:t>
            </a:r>
            <a:r>
              <a:rPr lang="en-US" baseline="0" dirty="0" smtClean="0"/>
              <a:t> forests are salvaged logged, it is still common to leave a lot of the low value wood on site if the owner would lose a lot of money getting it to an energy facility. </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7</a:t>
            </a:fld>
            <a:endParaRPr lang="en-US"/>
          </a:p>
        </p:txBody>
      </p:sp>
    </p:spTree>
    <p:extLst>
      <p:ext uri="{BB962C8B-B14F-4D97-AF65-F5344CB8AC3E}">
        <p14:creationId xmlns:p14="http://schemas.microsoft.com/office/powerpoint/2010/main" val="3529447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of the </a:t>
            </a:r>
            <a:r>
              <a:rPr lang="en-US" baseline="0" dirty="0" smtClean="0"/>
              <a:t>forest fires in California occur on public lands, mainly managed by the US Forest Service. And a lot of the fires occur on reserved lands where machinery is generally not allowed. </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8</a:t>
            </a:fld>
            <a:endParaRPr lang="en-US"/>
          </a:p>
        </p:txBody>
      </p:sp>
    </p:spTree>
    <p:extLst>
      <p:ext uri="{BB962C8B-B14F-4D97-AF65-F5344CB8AC3E}">
        <p14:creationId xmlns:p14="http://schemas.microsoft.com/office/powerpoint/2010/main" val="3141782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fires in California</a:t>
            </a:r>
            <a:r>
              <a:rPr lang="en-US" baseline="0" dirty="0" smtClean="0"/>
              <a:t>, nearly all sites will </a:t>
            </a:r>
            <a:r>
              <a:rPr lang="en-US" baseline="0" dirty="0" err="1" smtClean="0"/>
              <a:t>revegetate</a:t>
            </a:r>
            <a:r>
              <a:rPr lang="en-US" baseline="0" dirty="0" smtClean="0"/>
              <a:t>- but often with shrubs replacing trees that provide land cover but will not sequester as much carbon. </a:t>
            </a:r>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9</a:t>
            </a:fld>
            <a:endParaRPr lang="en-US"/>
          </a:p>
        </p:txBody>
      </p:sp>
    </p:spTree>
    <p:extLst>
      <p:ext uri="{BB962C8B-B14F-4D97-AF65-F5344CB8AC3E}">
        <p14:creationId xmlns:p14="http://schemas.microsoft.com/office/powerpoint/2010/main" val="3241170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address the</a:t>
            </a:r>
            <a:r>
              <a:rPr lang="en-US" baseline="0" dirty="0" smtClean="0"/>
              <a:t> challenges of reforestation, UC just finished editing a book that outlines best management practices for successful reforestation.</a:t>
            </a:r>
          </a:p>
          <a:p>
            <a:endParaRPr lang="en-US" dirty="0"/>
          </a:p>
        </p:txBody>
      </p:sp>
      <p:sp>
        <p:nvSpPr>
          <p:cNvPr id="4" name="Slide Number Placeholder 3"/>
          <p:cNvSpPr>
            <a:spLocks noGrp="1"/>
          </p:cNvSpPr>
          <p:nvPr>
            <p:ph type="sldNum" sz="quarter" idx="10"/>
          </p:nvPr>
        </p:nvSpPr>
        <p:spPr/>
        <p:txBody>
          <a:bodyPr/>
          <a:lstStyle/>
          <a:p>
            <a:fld id="{798C48C0-964D-844C-8CF2-F0C36EF8D555}" type="slidenum">
              <a:rPr lang="en-US" smtClean="0"/>
              <a:t>10</a:t>
            </a:fld>
            <a:endParaRPr lang="en-US"/>
          </a:p>
        </p:txBody>
      </p:sp>
    </p:spTree>
    <p:extLst>
      <p:ext uri="{BB962C8B-B14F-4D97-AF65-F5344CB8AC3E}">
        <p14:creationId xmlns:p14="http://schemas.microsoft.com/office/powerpoint/2010/main" val="680617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83DC1D-E2AE-EA4B-BDD0-BCF3970FEA16}" type="datetime1">
              <a:rPr lang="en-US" smtClean="0"/>
              <a:t>11/13/20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240592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32951F-8C8A-C145-8DF4-139AD3A130B0}" type="datetime1">
              <a:rPr lang="en-US" smtClean="0"/>
              <a:t>11/13/20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24194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553AE6-867F-F34A-BA9F-54FCBCDB06DC}" type="datetime1">
              <a:rPr lang="en-US" smtClean="0"/>
              <a:t>11/13/20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3316168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52CB24-F1D1-A449-8F54-02AEE797E998}" type="datetime1">
              <a:rPr lang="en-US" smtClean="0"/>
              <a:t>11/13/20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2292746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70F5DC-120D-2644-B2C3-419C7344B78D}" type="datetime1">
              <a:rPr lang="en-US" smtClean="0"/>
              <a:t>11/13/20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2832420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D16D9A-3587-F64B-9CD7-C752ED60C561}" type="datetime1">
              <a:rPr lang="en-US" smtClean="0"/>
              <a:t>11/13/20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469598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EF35F3-1DA3-2044-AA32-F125190F146F}" type="datetime1">
              <a:rPr lang="en-US" smtClean="0"/>
              <a:t>11/13/20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2440428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544778-3018-8640-8F23-AA27A05ABC01}" type="datetime1">
              <a:rPr lang="en-US" smtClean="0"/>
              <a:t>11/13/20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139067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EEBF44-48E8-FC48-B525-29CC57ECE6A1}" type="datetime1">
              <a:rPr lang="en-US" smtClean="0"/>
              <a:t>11/13/20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363243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CFA7B6-088E-5849-85E0-946913E7189D}" type="datetime1">
              <a:rPr lang="en-US" smtClean="0"/>
              <a:t>11/13/20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149298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E21B82-80C7-FB4A-A925-4A3B11DFE376}" type="datetime1">
              <a:rPr lang="en-US" smtClean="0"/>
              <a:t>11/13/20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A842A4-888C-4C41-A1D5-1DF6CDD526EA}" type="slidenum">
              <a:rPr lang="en-US" smtClean="0"/>
              <a:t>‹#›</a:t>
            </a:fld>
            <a:endParaRPr lang="en-US"/>
          </a:p>
        </p:txBody>
      </p:sp>
    </p:spTree>
    <p:extLst>
      <p:ext uri="{BB962C8B-B14F-4D97-AF65-F5344CB8AC3E}">
        <p14:creationId xmlns:p14="http://schemas.microsoft.com/office/powerpoint/2010/main" val="31455907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E3D766C-E798-0342-9178-D8D478A5472F}" type="datetime1">
              <a:rPr lang="en-US" smtClean="0"/>
              <a:t>11/13/20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9A842A4-888C-4C41-A1D5-1DF6CDD526EA}" type="slidenum">
              <a:rPr lang="en-US" smtClean="0"/>
              <a:t>‹#›</a:t>
            </a:fld>
            <a:endParaRPr lang="en-US"/>
          </a:p>
        </p:txBody>
      </p:sp>
    </p:spTree>
    <p:extLst>
      <p:ext uri="{BB962C8B-B14F-4D97-AF65-F5344CB8AC3E}">
        <p14:creationId xmlns:p14="http://schemas.microsoft.com/office/powerpoint/2010/main" val="1702721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hyperlink" Target="mailto:billstewart@berkeley.ed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tiff"/></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hape 266"/>
          <p:cNvPicPr/>
          <p:nvPr/>
        </p:nvPicPr>
        <p:blipFill rotWithShape="1">
          <a:blip r:embed="rId2">
            <a:alphaModFix/>
          </a:blip>
          <a:srcRect/>
          <a:stretch/>
        </p:blipFill>
        <p:spPr>
          <a:xfrm>
            <a:off x="-1884045" y="0"/>
            <a:ext cx="12586970" cy="7629525"/>
          </a:xfrm>
          <a:prstGeom prst="rect">
            <a:avLst/>
          </a:prstGeom>
          <a:noFill/>
          <a:ln>
            <a:noFill/>
          </a:ln>
        </p:spPr>
      </p:pic>
      <p:sp>
        <p:nvSpPr>
          <p:cNvPr id="2" name="Title 1"/>
          <p:cNvSpPr>
            <a:spLocks noGrp="1"/>
          </p:cNvSpPr>
          <p:nvPr>
            <p:ph type="ctrTitle"/>
          </p:nvPr>
        </p:nvSpPr>
        <p:spPr>
          <a:xfrm>
            <a:off x="878840" y="2039779"/>
            <a:ext cx="7772400" cy="1102519"/>
          </a:xfrm>
          <a:solidFill>
            <a:srgbClr val="FFFFFF">
              <a:alpha val="62000"/>
            </a:srgbClr>
          </a:solidFill>
        </p:spPr>
        <p:txBody>
          <a:bodyPr>
            <a:normAutofit fontScale="90000"/>
          </a:bodyPr>
          <a:lstStyle/>
          <a:p>
            <a:r>
              <a:rPr lang="en-US" dirty="0" smtClean="0"/>
              <a:t>Restoration of Fire Damaged Forest Lands</a:t>
            </a:r>
            <a:endParaRPr lang="en-US" dirty="0"/>
          </a:p>
        </p:txBody>
      </p:sp>
      <p:sp>
        <p:nvSpPr>
          <p:cNvPr id="3" name="Subtitle 2"/>
          <p:cNvSpPr>
            <a:spLocks noGrp="1"/>
          </p:cNvSpPr>
          <p:nvPr>
            <p:ph type="subTitle" idx="1"/>
          </p:nvPr>
        </p:nvSpPr>
        <p:spPr>
          <a:xfrm>
            <a:off x="-772160" y="3886200"/>
            <a:ext cx="10444480" cy="1314450"/>
          </a:xfrm>
          <a:solidFill>
            <a:schemeClr val="bg1">
              <a:alpha val="55000"/>
            </a:schemeClr>
          </a:solidFill>
        </p:spPr>
        <p:txBody>
          <a:bodyPr>
            <a:normAutofit fontScale="62500" lnSpcReduction="20000"/>
          </a:bodyPr>
          <a:lstStyle/>
          <a:p>
            <a:r>
              <a:rPr lang="en-US" dirty="0" smtClean="0">
                <a:solidFill>
                  <a:srgbClr val="000000"/>
                </a:solidFill>
              </a:rPr>
              <a:t>William Stewart</a:t>
            </a:r>
          </a:p>
          <a:p>
            <a:r>
              <a:rPr lang="en-US" dirty="0" smtClean="0">
                <a:solidFill>
                  <a:srgbClr val="000000"/>
                </a:solidFill>
              </a:rPr>
              <a:t>University of California Berkeley</a:t>
            </a:r>
          </a:p>
          <a:p>
            <a:r>
              <a:rPr lang="en-US" dirty="0" smtClean="0">
                <a:solidFill>
                  <a:srgbClr val="000000"/>
                </a:solidFill>
                <a:hlinkClick r:id="rId3"/>
              </a:rPr>
              <a:t>billstewart@berkeley.edu</a:t>
            </a:r>
            <a:endParaRPr lang="en-US" dirty="0" smtClean="0">
              <a:solidFill>
                <a:srgbClr val="000000"/>
              </a:solidFill>
            </a:endParaRPr>
          </a:p>
          <a:p>
            <a:r>
              <a:rPr lang="en-US" dirty="0" smtClean="0">
                <a:solidFill>
                  <a:srgbClr val="000000"/>
                </a:solidFill>
              </a:rPr>
              <a:t>CBA 15</a:t>
            </a:r>
            <a:r>
              <a:rPr lang="en-US" baseline="30000" dirty="0" smtClean="0">
                <a:solidFill>
                  <a:srgbClr val="000000"/>
                </a:solidFill>
              </a:rPr>
              <a:t>th</a:t>
            </a:r>
            <a:r>
              <a:rPr lang="en-US" dirty="0" smtClean="0">
                <a:solidFill>
                  <a:srgbClr val="000000"/>
                </a:solidFill>
              </a:rPr>
              <a:t> Annual Symposium: Building the Regenerative Carbon Economy in California</a:t>
            </a:r>
            <a:endParaRPr lang="en-US" dirty="0">
              <a:solidFill>
                <a:srgbClr val="000000"/>
              </a:solidFill>
            </a:endParaRPr>
          </a:p>
        </p:txBody>
      </p:sp>
      <p:sp>
        <p:nvSpPr>
          <p:cNvPr id="5" name="Slide Number Placeholder 4"/>
          <p:cNvSpPr>
            <a:spLocks noGrp="1"/>
          </p:cNvSpPr>
          <p:nvPr>
            <p:ph type="sldNum" sz="quarter" idx="12"/>
          </p:nvPr>
        </p:nvSpPr>
        <p:spPr/>
        <p:txBody>
          <a:bodyPr/>
          <a:lstStyle/>
          <a:p>
            <a:fld id="{69A842A4-888C-4C41-A1D5-1DF6CDD526EA}" type="slidenum">
              <a:rPr lang="en-US" smtClean="0"/>
              <a:t>1</a:t>
            </a:fld>
            <a:endParaRPr lang="en-US"/>
          </a:p>
        </p:txBody>
      </p:sp>
    </p:spTree>
    <p:extLst>
      <p:ext uri="{BB962C8B-B14F-4D97-AF65-F5344CB8AC3E}">
        <p14:creationId xmlns:p14="http://schemas.microsoft.com/office/powerpoint/2010/main" val="67862536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forestation Cover Photo and Title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636" y="0"/>
            <a:ext cx="5299364" cy="5143500"/>
          </a:xfrm>
          <a:prstGeom prst="rect">
            <a:avLst/>
          </a:prstGeom>
        </p:spPr>
      </p:pic>
      <p:pic>
        <p:nvPicPr>
          <p:cNvPr id="5" name="Picture 4" descr="bills_pic2.jpg"/>
          <p:cNvPicPr>
            <a:picLocks noChangeAspect="1"/>
          </p:cNvPicPr>
          <p:nvPr/>
        </p:nvPicPr>
        <p:blipFill>
          <a:blip r:embed="rId4" cstate="print"/>
          <a:stretch>
            <a:fillRect/>
          </a:stretch>
        </p:blipFill>
        <p:spPr>
          <a:xfrm>
            <a:off x="220200" y="887525"/>
            <a:ext cx="3624436" cy="2038746"/>
          </a:xfrm>
          <a:prstGeom prst="rect">
            <a:avLst/>
          </a:prstGeom>
        </p:spPr>
      </p:pic>
      <p:cxnSp>
        <p:nvCxnSpPr>
          <p:cNvPr id="3" name="Straight Connector 2"/>
          <p:cNvCxnSpPr/>
          <p:nvPr/>
        </p:nvCxnSpPr>
        <p:spPr>
          <a:xfrm>
            <a:off x="1075429" y="1021191"/>
            <a:ext cx="2471197" cy="1561823"/>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69070" y="1021191"/>
            <a:ext cx="2116534" cy="369332"/>
          </a:xfrm>
          <a:prstGeom prst="rect">
            <a:avLst/>
          </a:prstGeom>
          <a:noFill/>
        </p:spPr>
        <p:txBody>
          <a:bodyPr wrap="square" rtlCol="0">
            <a:spAutoFit/>
          </a:bodyPr>
          <a:lstStyle/>
          <a:p>
            <a:r>
              <a:rPr lang="en-US" dirty="0" smtClean="0"/>
              <a:t>UCB                USFS</a:t>
            </a:r>
            <a:endParaRPr lang="en-US" dirty="0"/>
          </a:p>
        </p:txBody>
      </p:sp>
      <p:sp>
        <p:nvSpPr>
          <p:cNvPr id="9" name="TextBox 8"/>
          <p:cNvSpPr txBox="1"/>
          <p:nvPr/>
        </p:nvSpPr>
        <p:spPr>
          <a:xfrm>
            <a:off x="220201" y="3072155"/>
            <a:ext cx="3701262" cy="2031325"/>
          </a:xfrm>
          <a:prstGeom prst="rect">
            <a:avLst/>
          </a:prstGeom>
          <a:noFill/>
        </p:spPr>
        <p:txBody>
          <a:bodyPr wrap="square" rtlCol="0">
            <a:spAutoFit/>
          </a:bodyPr>
          <a:lstStyle/>
          <a:p>
            <a:r>
              <a:rPr lang="en-US" dirty="0" smtClean="0"/>
              <a:t>UC finished editing a book outlining the BMPs for successful reforestation. </a:t>
            </a:r>
            <a:endParaRPr lang="en-US" dirty="0"/>
          </a:p>
          <a:p>
            <a:r>
              <a:rPr lang="en-US" dirty="0" smtClean="0"/>
              <a:t>Digital copies can be downloaded from </a:t>
            </a:r>
            <a:r>
              <a:rPr lang="en-US" dirty="0" err="1" smtClean="0"/>
              <a:t>Fvmc.org</a:t>
            </a:r>
            <a:r>
              <a:rPr lang="en-US" dirty="0" smtClean="0"/>
              <a:t> website, and the</a:t>
            </a:r>
          </a:p>
          <a:p>
            <a:r>
              <a:rPr lang="en-US" dirty="0"/>
              <a:t>p</a:t>
            </a:r>
            <a:r>
              <a:rPr lang="en-US" dirty="0" smtClean="0"/>
              <a:t>rinted book will be published  by UCANR in 2021.</a:t>
            </a:r>
            <a:endParaRPr lang="en-US" dirty="0"/>
          </a:p>
        </p:txBody>
      </p:sp>
      <p:sp>
        <p:nvSpPr>
          <p:cNvPr id="2" name="TextBox 1"/>
          <p:cNvSpPr txBox="1"/>
          <p:nvPr/>
        </p:nvSpPr>
        <p:spPr>
          <a:xfrm>
            <a:off x="220200" y="248863"/>
            <a:ext cx="3624436" cy="646331"/>
          </a:xfrm>
          <a:prstGeom prst="rect">
            <a:avLst/>
          </a:prstGeom>
          <a:noFill/>
        </p:spPr>
        <p:txBody>
          <a:bodyPr wrap="square" rtlCol="0">
            <a:spAutoFit/>
          </a:bodyPr>
          <a:lstStyle/>
          <a:p>
            <a:r>
              <a:rPr lang="en-US" dirty="0" smtClean="0"/>
              <a:t>To address fire-damaged forests like the photo below,</a:t>
            </a:r>
            <a:endParaRPr lang="en-US" dirty="0"/>
          </a:p>
        </p:txBody>
      </p:sp>
      <p:cxnSp>
        <p:nvCxnSpPr>
          <p:cNvPr id="7" name="Straight Arrow Connector 6"/>
          <p:cNvCxnSpPr/>
          <p:nvPr/>
        </p:nvCxnSpPr>
        <p:spPr>
          <a:xfrm flipV="1">
            <a:off x="2997470" y="3303855"/>
            <a:ext cx="847166" cy="257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12"/>
          </p:nvPr>
        </p:nvSpPr>
        <p:spPr/>
        <p:txBody>
          <a:bodyPr/>
          <a:lstStyle/>
          <a:p>
            <a:fld id="{69A842A4-888C-4C41-A1D5-1DF6CDD526EA}" type="slidenum">
              <a:rPr lang="en-US" smtClean="0"/>
              <a:t>10</a:t>
            </a:fld>
            <a:endParaRPr lang="en-US"/>
          </a:p>
        </p:txBody>
      </p:sp>
    </p:spTree>
    <p:extLst>
      <p:ext uri="{BB962C8B-B14F-4D97-AF65-F5344CB8AC3E}">
        <p14:creationId xmlns:p14="http://schemas.microsoft.com/office/powerpoint/2010/main" val="21844965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7">
            <a:extLst>
              <a:ext uri="{FF2B5EF4-FFF2-40B4-BE49-F238E27FC236}">
                <a16:creationId xmlns:a16="http://schemas.microsoft.com/office/drawing/2014/main" xmlns="" id="{AFCC6634-5853-4312-817A-8FD5CFBAF0E5}"/>
              </a:ext>
            </a:extLst>
          </p:cNvPr>
          <p:cNvPicPr>
            <a:picLocks noChangeAspect="1"/>
          </p:cNvPicPr>
          <p:nvPr/>
        </p:nvPicPr>
        <p:blipFill>
          <a:blip r:embed="rId3"/>
          <a:stretch>
            <a:fillRect/>
          </a:stretch>
        </p:blipFill>
        <p:spPr>
          <a:xfrm>
            <a:off x="363594" y="2302689"/>
            <a:ext cx="3969780" cy="2532458"/>
          </a:xfrm>
          <a:prstGeom prst="rect">
            <a:avLst/>
          </a:prstGeom>
        </p:spPr>
      </p:pic>
      <p:pic>
        <p:nvPicPr>
          <p:cNvPr id="3" name="Picture 2">
            <a:extLst>
              <a:ext uri="{FF2B5EF4-FFF2-40B4-BE49-F238E27FC236}">
                <a16:creationId xmlns:a16="http://schemas.microsoft.com/office/drawing/2014/main" xmlns="" id="{251A9B00-8246-4F1C-8D09-4A65880FB2DC}"/>
              </a:ext>
            </a:extLst>
          </p:cNvPr>
          <p:cNvPicPr>
            <a:picLocks noChangeAspect="1"/>
          </p:cNvPicPr>
          <p:nvPr/>
        </p:nvPicPr>
        <p:blipFill>
          <a:blip r:embed="rId4"/>
          <a:stretch>
            <a:fillRect/>
          </a:stretch>
        </p:blipFill>
        <p:spPr>
          <a:xfrm>
            <a:off x="4810367" y="2388502"/>
            <a:ext cx="3729867" cy="2532458"/>
          </a:xfrm>
          <a:prstGeom prst="rect">
            <a:avLst/>
          </a:prstGeom>
        </p:spPr>
      </p:pic>
      <p:sp>
        <p:nvSpPr>
          <p:cNvPr id="4" name="TextBox 3"/>
          <p:cNvSpPr txBox="1"/>
          <p:nvPr/>
        </p:nvSpPr>
        <p:spPr>
          <a:xfrm>
            <a:off x="297669" y="1208866"/>
            <a:ext cx="8242565" cy="923330"/>
          </a:xfrm>
          <a:prstGeom prst="rect">
            <a:avLst/>
          </a:prstGeom>
          <a:noFill/>
        </p:spPr>
        <p:txBody>
          <a:bodyPr wrap="square" rtlCol="0">
            <a:spAutoFit/>
          </a:bodyPr>
          <a:lstStyle/>
          <a:p>
            <a:r>
              <a:rPr lang="en-US" dirty="0" smtClean="0"/>
              <a:t>Over the past 20 years, roughly 20 million seedlings per year are hand carried and hand planted on private forest lands in California. Effective reforestation of some of this year’s 4.2 million acres of fires could require planting 40-60 million seedlings. </a:t>
            </a:r>
            <a:endParaRPr lang="en-US" dirty="0"/>
          </a:p>
        </p:txBody>
      </p:sp>
      <p:sp>
        <p:nvSpPr>
          <p:cNvPr id="6" name="TextBox 5"/>
          <p:cNvSpPr txBox="1"/>
          <p:nvPr/>
        </p:nvSpPr>
        <p:spPr>
          <a:xfrm>
            <a:off x="363594" y="274606"/>
            <a:ext cx="8615202" cy="830997"/>
          </a:xfrm>
          <a:prstGeom prst="rect">
            <a:avLst/>
          </a:prstGeom>
          <a:noFill/>
        </p:spPr>
        <p:txBody>
          <a:bodyPr wrap="square" rtlCol="0">
            <a:spAutoFit/>
          </a:bodyPr>
          <a:lstStyle/>
          <a:p>
            <a:r>
              <a:rPr lang="en-US" sz="2400" dirty="0" smtClean="0"/>
              <a:t>Unlike California agriculture, reforestation has been impervious to mechanization, drones, and precision fertilization innovations</a:t>
            </a:r>
            <a:r>
              <a:rPr lang="mr-IN" sz="2400" dirty="0" smtClean="0"/>
              <a:t>…</a:t>
            </a:r>
            <a:endParaRPr lang="en-US" sz="2400" dirty="0"/>
          </a:p>
        </p:txBody>
      </p:sp>
      <p:sp>
        <p:nvSpPr>
          <p:cNvPr id="5" name="Slide Number Placeholder 4"/>
          <p:cNvSpPr>
            <a:spLocks noGrp="1"/>
          </p:cNvSpPr>
          <p:nvPr>
            <p:ph type="sldNum" sz="quarter" idx="12"/>
          </p:nvPr>
        </p:nvSpPr>
        <p:spPr/>
        <p:txBody>
          <a:bodyPr/>
          <a:lstStyle/>
          <a:p>
            <a:fld id="{69A842A4-888C-4C41-A1D5-1DF6CDD526EA}" type="slidenum">
              <a:rPr lang="en-US" smtClean="0"/>
              <a:t>11</a:t>
            </a:fld>
            <a:endParaRPr lang="en-US"/>
          </a:p>
        </p:txBody>
      </p:sp>
    </p:spTree>
    <p:extLst>
      <p:ext uri="{BB962C8B-B14F-4D97-AF65-F5344CB8AC3E}">
        <p14:creationId xmlns:p14="http://schemas.microsoft.com/office/powerpoint/2010/main" val="174054097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275" y="0"/>
            <a:ext cx="8721092" cy="606969"/>
          </a:xfrm>
        </p:spPr>
        <p:txBody>
          <a:bodyPr>
            <a:normAutofit fontScale="90000"/>
          </a:bodyPr>
          <a:lstStyle/>
          <a:p>
            <a:r>
              <a:rPr lang="en-US" dirty="0" smtClean="0"/>
              <a:t>Mass Balance Based Forest Fire Impacts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5316697"/>
              </p:ext>
            </p:extLst>
          </p:nvPr>
        </p:nvGraphicFramePr>
        <p:xfrm>
          <a:off x="218275" y="602871"/>
          <a:ext cx="8561541" cy="4480559"/>
        </p:xfrm>
        <a:graphic>
          <a:graphicData uri="http://schemas.openxmlformats.org/drawingml/2006/table">
            <a:tbl>
              <a:tblPr firstRow="1" bandRow="1">
                <a:tableStyleId>{5C22544A-7EE6-4342-B048-85BDC9FD1C3A}</a:tableStyleId>
              </a:tblPr>
              <a:tblGrid>
                <a:gridCol w="4483863"/>
                <a:gridCol w="2363008"/>
                <a:gridCol w="268359"/>
                <a:gridCol w="1446311"/>
              </a:tblGrid>
              <a:tr h="274320">
                <a:tc>
                  <a:txBody>
                    <a:bodyPr/>
                    <a:lstStyle/>
                    <a:p>
                      <a:endParaRPr lang="en-US" sz="1400" dirty="0"/>
                    </a:p>
                  </a:txBody>
                  <a:tcPr marT="34290" marB="34290"/>
                </a:tc>
                <a:tc>
                  <a:txBody>
                    <a:bodyPr/>
                    <a:lstStyle/>
                    <a:p>
                      <a:r>
                        <a:rPr lang="en-US" sz="1400" dirty="0" smtClean="0"/>
                        <a:t>Private Forests</a:t>
                      </a:r>
                      <a:endParaRPr lang="en-US" sz="1400" dirty="0"/>
                    </a:p>
                  </a:txBody>
                  <a:tcPr marT="34290" marB="34290"/>
                </a:tc>
                <a:tc gridSpan="2">
                  <a:txBody>
                    <a:bodyPr/>
                    <a:lstStyle/>
                    <a:p>
                      <a:r>
                        <a:rPr lang="en-US" sz="1400" dirty="0" smtClean="0"/>
                        <a:t>Public Forests</a:t>
                      </a:r>
                      <a:endParaRPr lang="en-US" sz="1400" dirty="0"/>
                    </a:p>
                  </a:txBody>
                  <a:tcPr marT="34290" marB="34290"/>
                </a:tc>
                <a:tc hMerge="1">
                  <a:txBody>
                    <a:bodyPr/>
                    <a:lstStyle/>
                    <a:p>
                      <a:endParaRPr lang="en-US"/>
                    </a:p>
                  </a:txBody>
                  <a:tcPr/>
                </a:tc>
              </a:tr>
              <a:tr h="251460">
                <a:tc>
                  <a:txBody>
                    <a:bodyPr/>
                    <a:lstStyle/>
                    <a:p>
                      <a:r>
                        <a:rPr lang="en-US" sz="1200" dirty="0" smtClean="0"/>
                        <a:t>Million Acres of Total</a:t>
                      </a:r>
                      <a:r>
                        <a:rPr lang="en-US" sz="1200" baseline="0" dirty="0" smtClean="0"/>
                        <a:t> Forest Area</a:t>
                      </a:r>
                      <a:endParaRPr lang="en-US" sz="1200" dirty="0"/>
                    </a:p>
                  </a:txBody>
                  <a:tcPr marT="34290" marB="34290"/>
                </a:tc>
                <a:tc>
                  <a:txBody>
                    <a:bodyPr/>
                    <a:lstStyle/>
                    <a:p>
                      <a:r>
                        <a:rPr lang="en-US" sz="1200" dirty="0" smtClean="0"/>
                        <a:t>12.4</a:t>
                      </a:r>
                      <a:endParaRPr lang="en-US" sz="1200" dirty="0"/>
                    </a:p>
                  </a:txBody>
                  <a:tcPr marT="34290" marB="34290"/>
                </a:tc>
                <a:tc gridSpan="2">
                  <a:txBody>
                    <a:bodyPr/>
                    <a:lstStyle/>
                    <a:p>
                      <a:r>
                        <a:rPr lang="en-US" sz="1200" dirty="0" smtClean="0"/>
                        <a:t>19.5</a:t>
                      </a:r>
                      <a:endParaRPr lang="en-US" sz="1200" dirty="0"/>
                    </a:p>
                  </a:txBody>
                  <a:tcPr marT="34290" marB="34290"/>
                </a:tc>
                <a:tc hMerge="1">
                  <a:txBody>
                    <a:bodyPr/>
                    <a:lstStyle/>
                    <a:p>
                      <a:endParaRPr lang="en-US"/>
                    </a:p>
                  </a:txBody>
                  <a:tcPr/>
                </a:tc>
              </a:tr>
              <a:tr h="251460">
                <a:tc>
                  <a:txBody>
                    <a:bodyPr/>
                    <a:lstStyle/>
                    <a:p>
                      <a:r>
                        <a:rPr lang="en-US" sz="1200" dirty="0" smtClean="0"/>
                        <a:t>Fire </a:t>
                      </a:r>
                      <a:r>
                        <a:rPr lang="en-US" sz="1200" dirty="0" smtClean="0"/>
                        <a:t>Mortality left in forest</a:t>
                      </a:r>
                      <a:r>
                        <a:rPr lang="en-US" sz="1200" baseline="0" dirty="0" smtClean="0"/>
                        <a:t> </a:t>
                      </a:r>
                      <a:r>
                        <a:rPr lang="en-US" sz="1200" baseline="0" dirty="0" smtClean="0"/>
                        <a:t>in mmtCO2/</a:t>
                      </a:r>
                      <a:r>
                        <a:rPr lang="en-US" sz="1200" baseline="0" dirty="0" err="1" smtClean="0"/>
                        <a:t>yr</a:t>
                      </a:r>
                      <a:endParaRPr lang="en-US" sz="1200" dirty="0"/>
                    </a:p>
                  </a:txBody>
                  <a:tcPr marT="34290" marB="34290"/>
                </a:tc>
                <a:tc>
                  <a:txBody>
                    <a:bodyPr/>
                    <a:lstStyle/>
                    <a:p>
                      <a:r>
                        <a:rPr lang="en-US" sz="1200" dirty="0" smtClean="0"/>
                        <a:t>2.0</a:t>
                      </a:r>
                      <a:endParaRPr lang="en-US" sz="1200" dirty="0"/>
                    </a:p>
                  </a:txBody>
                  <a:tcPr marT="34290" marB="34290"/>
                </a:tc>
                <a:tc gridSpan="2">
                  <a:txBody>
                    <a:bodyPr/>
                    <a:lstStyle/>
                    <a:p>
                      <a:r>
                        <a:rPr lang="en-US" sz="1200" dirty="0" smtClean="0"/>
                        <a:t>8.7</a:t>
                      </a:r>
                    </a:p>
                  </a:txBody>
                  <a:tcPr marT="34290" marB="34290"/>
                </a:tc>
                <a:tc hMerge="1">
                  <a:txBody>
                    <a:bodyPr/>
                    <a:lstStyle/>
                    <a:p>
                      <a:endParaRPr lang="en-US"/>
                    </a:p>
                  </a:txBody>
                  <a:tcPr/>
                </a:tc>
              </a:tr>
              <a:tr h="251460">
                <a:tc>
                  <a:txBody>
                    <a:bodyPr/>
                    <a:lstStyle/>
                    <a:p>
                      <a:r>
                        <a:rPr lang="en-US" sz="1200" dirty="0" smtClean="0"/>
                        <a:t>Fire </a:t>
                      </a:r>
                      <a:r>
                        <a:rPr lang="en-US" sz="1200" dirty="0" smtClean="0"/>
                        <a:t>Salvage removed from forest </a:t>
                      </a:r>
                      <a:r>
                        <a:rPr lang="en-US" sz="1200" dirty="0" smtClean="0"/>
                        <a:t>in mmtCO2/</a:t>
                      </a:r>
                      <a:r>
                        <a:rPr lang="en-US" sz="1200" dirty="0" err="1" smtClean="0"/>
                        <a:t>yr</a:t>
                      </a:r>
                      <a:endParaRPr lang="en-US" sz="1200" dirty="0"/>
                    </a:p>
                  </a:txBody>
                  <a:tcPr marT="34290" marB="34290"/>
                </a:tc>
                <a:tc>
                  <a:txBody>
                    <a:bodyPr/>
                    <a:lstStyle/>
                    <a:p>
                      <a:r>
                        <a:rPr lang="en-US" sz="1200" dirty="0" smtClean="0"/>
                        <a:t>1.1</a:t>
                      </a:r>
                      <a:endParaRPr lang="en-US" sz="1200" dirty="0"/>
                    </a:p>
                  </a:txBody>
                  <a:tcPr marT="34290" marB="34290"/>
                </a:tc>
                <a:tc gridSpan="2">
                  <a:txBody>
                    <a:bodyPr/>
                    <a:lstStyle/>
                    <a:p>
                      <a:r>
                        <a:rPr lang="en-US" sz="1200" dirty="0" smtClean="0"/>
                        <a:t>0.7</a:t>
                      </a:r>
                      <a:endParaRPr lang="en-US" sz="1200" dirty="0"/>
                    </a:p>
                  </a:txBody>
                  <a:tcPr marT="34290" marB="34290"/>
                </a:tc>
                <a:tc hMerge="1">
                  <a:txBody>
                    <a:bodyPr/>
                    <a:lstStyle/>
                    <a:p>
                      <a:endParaRPr lang="en-US"/>
                    </a:p>
                  </a:txBody>
                  <a:tcPr/>
                </a:tc>
              </a:tr>
              <a:tr h="251460">
                <a:tc>
                  <a:txBody>
                    <a:bodyPr/>
                    <a:lstStyle/>
                    <a:p>
                      <a:r>
                        <a:rPr lang="en-US" sz="1200" dirty="0" smtClean="0"/>
                        <a:t>Total Fire Killed</a:t>
                      </a:r>
                      <a:r>
                        <a:rPr lang="en-US" sz="1200" baseline="0" dirty="0" smtClean="0"/>
                        <a:t> in mmtCO2/</a:t>
                      </a:r>
                      <a:r>
                        <a:rPr lang="en-US" sz="1200" baseline="0" dirty="0" err="1" smtClean="0"/>
                        <a:t>yr</a:t>
                      </a:r>
                      <a:endParaRPr lang="en-US" sz="1200" dirty="0"/>
                    </a:p>
                  </a:txBody>
                  <a:tcPr marT="34290" marB="34290"/>
                </a:tc>
                <a:tc>
                  <a:txBody>
                    <a:bodyPr/>
                    <a:lstStyle/>
                    <a:p>
                      <a:r>
                        <a:rPr lang="en-US" sz="1200" dirty="0" smtClean="0"/>
                        <a:t>3.4</a:t>
                      </a:r>
                      <a:endParaRPr lang="en-US" sz="1200" dirty="0"/>
                    </a:p>
                  </a:txBody>
                  <a:tcPr marT="34290" marB="34290"/>
                </a:tc>
                <a:tc gridSpan="2">
                  <a:txBody>
                    <a:bodyPr/>
                    <a:lstStyle/>
                    <a:p>
                      <a:r>
                        <a:rPr lang="en-US" sz="1200" dirty="0" smtClean="0"/>
                        <a:t>9.4</a:t>
                      </a:r>
                      <a:endParaRPr lang="en-US" sz="1200" dirty="0"/>
                    </a:p>
                  </a:txBody>
                  <a:tcPr marT="34290" marB="34290"/>
                </a:tc>
                <a:tc hMerge="1">
                  <a:txBody>
                    <a:bodyPr/>
                    <a:lstStyle/>
                    <a:p>
                      <a:endParaRPr lang="en-US"/>
                    </a:p>
                  </a:txBody>
                  <a:tcPr/>
                </a:tc>
              </a:tr>
              <a:tr h="251460">
                <a:tc>
                  <a:txBody>
                    <a:bodyPr/>
                    <a:lstStyle/>
                    <a:p>
                      <a:r>
                        <a:rPr lang="en-US" sz="1200" dirty="0" smtClean="0"/>
                        <a:t>Percent</a:t>
                      </a:r>
                      <a:r>
                        <a:rPr lang="en-US" sz="1200" baseline="0" dirty="0" smtClean="0"/>
                        <a:t> Salvaged</a:t>
                      </a:r>
                      <a:endParaRPr lang="en-US" sz="1200" dirty="0"/>
                    </a:p>
                  </a:txBody>
                  <a:tcPr marT="34290" marB="34290"/>
                </a:tc>
                <a:tc>
                  <a:txBody>
                    <a:bodyPr/>
                    <a:lstStyle/>
                    <a:p>
                      <a:r>
                        <a:rPr lang="en-US" sz="1200" dirty="0" smtClean="0"/>
                        <a:t>58%</a:t>
                      </a:r>
                      <a:endParaRPr lang="en-US" sz="1200" dirty="0"/>
                    </a:p>
                  </a:txBody>
                  <a:tcPr marT="34290" marB="34290"/>
                </a:tc>
                <a:tc gridSpan="2">
                  <a:txBody>
                    <a:bodyPr/>
                    <a:lstStyle/>
                    <a:p>
                      <a:r>
                        <a:rPr lang="en-US" sz="1200" dirty="0" smtClean="0"/>
                        <a:t>8%</a:t>
                      </a:r>
                      <a:endParaRPr lang="en-US" sz="1200" dirty="0"/>
                    </a:p>
                  </a:txBody>
                  <a:tcPr marT="34290" marB="34290"/>
                </a:tc>
                <a:tc hMerge="1">
                  <a:txBody>
                    <a:bodyPr/>
                    <a:lstStyle/>
                    <a:p>
                      <a:endParaRPr lang="en-US"/>
                    </a:p>
                  </a:txBody>
                  <a:tcPr/>
                </a:tc>
              </a:tr>
              <a:tr h="434340">
                <a:tc>
                  <a:txBody>
                    <a:bodyPr/>
                    <a:lstStyle/>
                    <a:p>
                      <a:r>
                        <a:rPr lang="en-US" sz="1200" dirty="0" smtClean="0"/>
                        <a:t>Estimated Acres Reforested</a:t>
                      </a:r>
                      <a:r>
                        <a:rPr lang="en-US" sz="1200" baseline="0" dirty="0" smtClean="0"/>
                        <a:t> with competing vegetation control/</a:t>
                      </a:r>
                      <a:r>
                        <a:rPr lang="en-US" sz="1200" baseline="0" dirty="0" err="1" smtClean="0"/>
                        <a:t>yr</a:t>
                      </a:r>
                      <a:r>
                        <a:rPr lang="en-US" sz="1200" baseline="0" dirty="0" smtClean="0"/>
                        <a:t> over past decade</a:t>
                      </a:r>
                      <a:endParaRPr lang="en-US" sz="1200" dirty="0"/>
                    </a:p>
                  </a:txBody>
                  <a:tcPr marT="34290" marB="34290"/>
                </a:tc>
                <a:tc>
                  <a:txBody>
                    <a:bodyPr/>
                    <a:lstStyle/>
                    <a:p>
                      <a:r>
                        <a:rPr lang="en-US" sz="1200" dirty="0" smtClean="0"/>
                        <a:t>20,000</a:t>
                      </a:r>
                      <a:endParaRPr lang="en-US" sz="1200" dirty="0"/>
                    </a:p>
                  </a:txBody>
                  <a:tcPr marT="34290" marB="34290"/>
                </a:tc>
                <a:tc gridSpan="2">
                  <a:txBody>
                    <a:bodyPr/>
                    <a:lstStyle/>
                    <a:p>
                      <a:r>
                        <a:rPr lang="en-US" sz="1200" dirty="0" smtClean="0"/>
                        <a:t>2,000</a:t>
                      </a:r>
                      <a:endParaRPr lang="en-US" sz="1200" dirty="0"/>
                    </a:p>
                  </a:txBody>
                  <a:tcPr marT="34290" marB="34290"/>
                </a:tc>
                <a:tc hMerge="1">
                  <a:txBody>
                    <a:bodyPr/>
                    <a:lstStyle/>
                    <a:p>
                      <a:endParaRPr lang="en-US"/>
                    </a:p>
                  </a:txBody>
                  <a:tcPr/>
                </a:tc>
              </a:tr>
              <a:tr h="434340">
                <a:tc gridSpan="4">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Public Health Proxies</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 (proportional to total fire killed mass) </a:t>
                      </a:r>
                      <a:r>
                        <a:rPr lang="mr-IN" sz="1200" baseline="0" dirty="0" smtClean="0">
                          <a:solidFill>
                            <a:schemeClr val="bg1"/>
                          </a:solidFill>
                        </a:rPr>
                        <a:t>–</a:t>
                      </a:r>
                      <a:r>
                        <a:rPr lang="en-US" sz="1200" baseline="0" dirty="0" smtClean="0">
                          <a:solidFill>
                            <a:schemeClr val="bg1"/>
                          </a:solidFill>
                        </a:rPr>
                        <a:t> </a:t>
                      </a:r>
                      <a:r>
                        <a:rPr lang="en-US" sz="1200" baseline="0" dirty="0" smtClean="0">
                          <a:solidFill>
                            <a:srgbClr val="FF0000"/>
                          </a:solidFill>
                        </a:rPr>
                        <a:t>red values </a:t>
                      </a:r>
                      <a:r>
                        <a:rPr lang="en-US" sz="1200" baseline="0" dirty="0" smtClean="0">
                          <a:solidFill>
                            <a:schemeClr val="bg1"/>
                          </a:solidFill>
                        </a:rPr>
                        <a:t>are potentially more problematic</a:t>
                      </a:r>
                      <a:endParaRPr lang="en-US" sz="1200" dirty="0" smtClean="0">
                        <a:solidFill>
                          <a:schemeClr val="bg1"/>
                        </a:solidFill>
                      </a:endParaRPr>
                    </a:p>
                  </a:txBody>
                  <a:tcPr marT="34290" marB="34290">
                    <a:solidFill>
                      <a:schemeClr val="tx2">
                        <a:lumMod val="60000"/>
                        <a:lumOff val="40000"/>
                      </a:schemeClr>
                    </a:solidFill>
                  </a:tcPr>
                </a:tc>
                <a:tc hMerge="1">
                  <a:txBody>
                    <a:bodyPr/>
                    <a:lstStyle/>
                    <a:p>
                      <a:endParaRPr lang="en-US"/>
                    </a:p>
                  </a:txBody>
                  <a:tcPr/>
                </a:tc>
                <a:tc hMerge="1">
                  <a:txBody>
                    <a:bodyPr/>
                    <a:lstStyle/>
                    <a:p>
                      <a:endParaRPr lang="en-US" sz="1600" dirty="0"/>
                    </a:p>
                  </a:txBody>
                  <a:tcPr/>
                </a:tc>
                <a:tc hMerge="1">
                  <a:txBody>
                    <a:bodyPr/>
                    <a:lstStyle/>
                    <a:p>
                      <a:endParaRPr lang="en-US"/>
                    </a:p>
                  </a:txBody>
                  <a:tcPr/>
                </a:tc>
              </a:tr>
              <a:tr h="251460">
                <a:tc>
                  <a:txBody>
                    <a:bodyPr/>
                    <a:lstStyle/>
                    <a:p>
                      <a:r>
                        <a:rPr lang="en-US" sz="1200" dirty="0" smtClean="0"/>
                        <a:t>Smoke</a:t>
                      </a:r>
                      <a:endParaRPr lang="en-US" sz="1200" dirty="0"/>
                    </a:p>
                  </a:txBody>
                  <a:tcPr marT="34290" marB="34290"/>
                </a:tc>
                <a:tc gridSpan="2">
                  <a:txBody>
                    <a:bodyPr/>
                    <a:lstStyle/>
                    <a:p>
                      <a:r>
                        <a:rPr lang="en-US" sz="1200" dirty="0" smtClean="0"/>
                        <a:t>3.4</a:t>
                      </a:r>
                      <a:endParaRPr lang="en-US" sz="1200" dirty="0"/>
                    </a:p>
                  </a:txBody>
                  <a:tcPr marT="34290" marB="34290"/>
                </a:tc>
                <a:tc hMerge="1">
                  <a:txBody>
                    <a:bodyPr/>
                    <a:lstStyle/>
                    <a:p>
                      <a:endParaRPr lang="en-US" sz="1600" dirty="0">
                        <a:solidFill>
                          <a:srgbClr val="FF0000"/>
                        </a:solidFill>
                      </a:endParaRPr>
                    </a:p>
                  </a:txBody>
                  <a:tcPr/>
                </a:tc>
                <a:tc>
                  <a:txBody>
                    <a:bodyPr/>
                    <a:lstStyle/>
                    <a:p>
                      <a:r>
                        <a:rPr lang="en-US" sz="1200" dirty="0" smtClean="0">
                          <a:solidFill>
                            <a:srgbClr val="FF0000"/>
                          </a:solidFill>
                        </a:rPr>
                        <a:t>8.7</a:t>
                      </a:r>
                      <a:endParaRPr lang="en-US" sz="1200" dirty="0">
                        <a:solidFill>
                          <a:srgbClr val="FF0000"/>
                        </a:solidFill>
                      </a:endParaRPr>
                    </a:p>
                  </a:txBody>
                  <a:tcPr marT="34290" marB="34290"/>
                </a:tc>
              </a:tr>
              <a:tr h="274320">
                <a:tc>
                  <a:txBody>
                    <a:bodyPr/>
                    <a:lstStyle/>
                    <a:p>
                      <a:r>
                        <a:rPr lang="en-US" sz="1200" dirty="0" smtClean="0"/>
                        <a:t>Water Pollution</a:t>
                      </a:r>
                      <a:r>
                        <a:rPr lang="en-US" sz="1200" baseline="0" dirty="0" smtClean="0"/>
                        <a:t> </a:t>
                      </a:r>
                      <a:r>
                        <a:rPr lang="mr-IN" sz="1200" baseline="0" dirty="0" smtClean="0"/>
                        <a:t>–</a:t>
                      </a:r>
                      <a:r>
                        <a:rPr lang="en-US" sz="1200" baseline="0" dirty="0" smtClean="0"/>
                        <a:t> soil erosion, temperature</a:t>
                      </a:r>
                      <a:endParaRPr lang="en-US" sz="1200" dirty="0"/>
                    </a:p>
                  </a:txBody>
                  <a:tcPr marT="34290" marB="34290"/>
                </a:tc>
                <a:tc gridSpan="2">
                  <a:txBody>
                    <a:bodyPr/>
                    <a:lstStyle/>
                    <a:p>
                      <a:endParaRPr lang="en-US" sz="1400"/>
                    </a:p>
                  </a:txBody>
                  <a:tcPr marT="34290" marB="34290"/>
                </a:tc>
                <a:tc hMerge="1">
                  <a:txBody>
                    <a:bodyPr/>
                    <a:lstStyle/>
                    <a:p>
                      <a:endParaRPr lang="en-US" sz="1600" dirty="0"/>
                    </a:p>
                  </a:txBody>
                  <a:tcPr/>
                </a:tc>
                <a:tc>
                  <a:txBody>
                    <a:bodyPr/>
                    <a:lstStyle/>
                    <a:p>
                      <a:endParaRPr lang="en-US" sz="1400"/>
                    </a:p>
                  </a:txBody>
                  <a:tcPr marT="34290" marB="34290"/>
                </a:tc>
              </a:tr>
              <a:tr h="251460">
                <a:tc>
                  <a:txBody>
                    <a:bodyPr/>
                    <a:lstStyle/>
                    <a:p>
                      <a:pPr algn="r"/>
                      <a:r>
                        <a:rPr lang="en-US" sz="1200" dirty="0" smtClean="0"/>
                        <a:t>Natural</a:t>
                      </a:r>
                      <a:r>
                        <a:rPr lang="en-US" sz="1200" baseline="0" dirty="0" smtClean="0"/>
                        <a:t> post fire erosion</a:t>
                      </a:r>
                    </a:p>
                  </a:txBody>
                  <a:tcPr marT="34290" marB="34290"/>
                </a:tc>
                <a:tc gridSpan="2">
                  <a:txBody>
                    <a:bodyPr/>
                    <a:lstStyle/>
                    <a:p>
                      <a:r>
                        <a:rPr lang="en-US" sz="1200" dirty="0" smtClean="0"/>
                        <a:t>2.0</a:t>
                      </a:r>
                      <a:endParaRPr lang="en-US" sz="1200" dirty="0"/>
                    </a:p>
                  </a:txBody>
                  <a:tcPr marT="34290" marB="34290"/>
                </a:tc>
                <a:tc hMerge="1">
                  <a:txBody>
                    <a:bodyPr/>
                    <a:lstStyle/>
                    <a:p>
                      <a:endParaRPr lang="en-US" sz="1600" dirty="0">
                        <a:solidFill>
                          <a:srgbClr val="FF0000"/>
                        </a:solidFill>
                      </a:endParaRPr>
                    </a:p>
                  </a:txBody>
                  <a:tcPr/>
                </a:tc>
                <a:tc>
                  <a:txBody>
                    <a:bodyPr/>
                    <a:lstStyle/>
                    <a:p>
                      <a:r>
                        <a:rPr lang="en-US" sz="1200" dirty="0" smtClean="0">
                          <a:solidFill>
                            <a:srgbClr val="FF0000"/>
                          </a:solidFill>
                        </a:rPr>
                        <a:t>9.4</a:t>
                      </a:r>
                      <a:endParaRPr lang="en-US" sz="1200" dirty="0">
                        <a:solidFill>
                          <a:srgbClr val="FF0000"/>
                        </a:solidFill>
                      </a:endParaRPr>
                    </a:p>
                  </a:txBody>
                  <a:tcPr marT="34290" marB="34290"/>
                </a:tc>
              </a:tr>
              <a:tr h="251460">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aseline="0" dirty="0" smtClean="0"/>
                        <a:t>Mechanical post fire erosion</a:t>
                      </a:r>
                    </a:p>
                  </a:txBody>
                  <a:tcPr marT="34290" marB="34290"/>
                </a:tc>
                <a:tc gridSpan="2">
                  <a:txBody>
                    <a:bodyPr/>
                    <a:lstStyle/>
                    <a:p>
                      <a:r>
                        <a:rPr lang="en-US" sz="1200" dirty="0" smtClean="0">
                          <a:solidFill>
                            <a:srgbClr val="FF0000"/>
                          </a:solidFill>
                        </a:rPr>
                        <a:t>1.1</a:t>
                      </a:r>
                      <a:endParaRPr lang="en-US" sz="1200" dirty="0">
                        <a:solidFill>
                          <a:srgbClr val="FF0000"/>
                        </a:solidFill>
                      </a:endParaRPr>
                    </a:p>
                  </a:txBody>
                  <a:tcPr marT="34290" marB="34290"/>
                </a:tc>
                <a:tc hMerge="1">
                  <a:txBody>
                    <a:bodyPr/>
                    <a:lstStyle/>
                    <a:p>
                      <a:endParaRPr lang="en-US" sz="1600" dirty="0"/>
                    </a:p>
                  </a:txBody>
                  <a:tcPr/>
                </a:tc>
                <a:tc>
                  <a:txBody>
                    <a:bodyPr/>
                    <a:lstStyle/>
                    <a:p>
                      <a:r>
                        <a:rPr lang="en-US" sz="1200" dirty="0" smtClean="0"/>
                        <a:t>0.7</a:t>
                      </a:r>
                      <a:endParaRPr lang="en-US" sz="1200" dirty="0"/>
                    </a:p>
                  </a:txBody>
                  <a:tcPr marT="34290" marB="34290"/>
                </a:tc>
              </a:tr>
              <a:tr h="274320">
                <a:tc>
                  <a:txBody>
                    <a:bodyPr/>
                    <a:lstStyle/>
                    <a:p>
                      <a:r>
                        <a:rPr lang="en-US" sz="1200" dirty="0" smtClean="0"/>
                        <a:t>Carbon</a:t>
                      </a:r>
                      <a:endParaRPr lang="en-US" sz="1200" dirty="0"/>
                    </a:p>
                  </a:txBody>
                  <a:tcPr marT="34290" marB="34290"/>
                </a:tc>
                <a:tc gridSpan="2">
                  <a:txBody>
                    <a:bodyPr/>
                    <a:lstStyle/>
                    <a:p>
                      <a:endParaRPr lang="en-US" sz="1400"/>
                    </a:p>
                  </a:txBody>
                  <a:tcPr marT="34290" marB="34290"/>
                </a:tc>
                <a:tc hMerge="1">
                  <a:txBody>
                    <a:bodyPr/>
                    <a:lstStyle/>
                    <a:p>
                      <a:endParaRPr lang="en-US" sz="1600" dirty="0"/>
                    </a:p>
                  </a:txBody>
                  <a:tcPr/>
                </a:tc>
                <a:tc>
                  <a:txBody>
                    <a:bodyPr/>
                    <a:lstStyle/>
                    <a:p>
                      <a:endParaRPr lang="en-US" sz="1400"/>
                    </a:p>
                  </a:txBody>
                  <a:tcPr marT="34290" marB="34290"/>
                </a:tc>
              </a:tr>
              <a:tr h="251460">
                <a:tc>
                  <a:txBody>
                    <a:bodyPr/>
                    <a:lstStyle/>
                    <a:p>
                      <a:pPr algn="r"/>
                      <a:r>
                        <a:rPr lang="en-US" sz="1200" dirty="0" smtClean="0"/>
                        <a:t>Live Tree Storage</a:t>
                      </a:r>
                      <a:endParaRPr lang="en-US" sz="1200" dirty="0"/>
                    </a:p>
                  </a:txBody>
                  <a:tcPr marT="34290" marB="34290"/>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rPr>
                        <a:t>Low (converted to products)</a:t>
                      </a:r>
                    </a:p>
                  </a:txBody>
                  <a:tcPr marT="34290" marB="34290"/>
                </a:tc>
                <a:tc hMerge="1">
                  <a:txBody>
                    <a:bodyPr/>
                    <a:lstStyle/>
                    <a:p>
                      <a:endParaRPr lang="en-US" sz="1600" dirty="0">
                        <a:solidFill>
                          <a:schemeClr val="tx1"/>
                        </a:solidFill>
                      </a:endParaRPr>
                    </a:p>
                  </a:txBody>
                  <a:tcPr/>
                </a:tc>
                <a:tc>
                  <a:txBody>
                    <a:bodyPr/>
                    <a:lstStyle/>
                    <a:p>
                      <a:r>
                        <a:rPr lang="en-US" sz="1200" dirty="0" smtClean="0">
                          <a:solidFill>
                            <a:schemeClr val="tx1"/>
                          </a:solidFill>
                        </a:rPr>
                        <a:t>Moderate</a:t>
                      </a:r>
                      <a:endParaRPr lang="en-US" sz="1200" dirty="0">
                        <a:solidFill>
                          <a:schemeClr val="tx1"/>
                        </a:solidFill>
                      </a:endParaRPr>
                    </a:p>
                  </a:txBody>
                  <a:tcPr marT="34290" marB="34290"/>
                </a:tc>
              </a:tr>
              <a:tr h="251460">
                <a:tc>
                  <a:txBody>
                    <a:bodyPr/>
                    <a:lstStyle/>
                    <a:p>
                      <a:pPr algn="r"/>
                      <a:r>
                        <a:rPr lang="en-US" sz="1200" dirty="0" smtClean="0"/>
                        <a:t>Sequestration/</a:t>
                      </a:r>
                      <a:r>
                        <a:rPr lang="en-US" sz="1200" dirty="0" err="1" smtClean="0"/>
                        <a:t>yr</a:t>
                      </a:r>
                      <a:endParaRPr lang="en-US" sz="1200" dirty="0"/>
                    </a:p>
                  </a:txBody>
                  <a:tcPr marT="34290" marB="34290"/>
                </a:tc>
                <a:tc gridSpan="2">
                  <a:txBody>
                    <a:bodyPr/>
                    <a:lstStyle/>
                    <a:p>
                      <a:r>
                        <a:rPr lang="en-US" sz="1200" dirty="0" smtClean="0">
                          <a:solidFill>
                            <a:srgbClr val="000000"/>
                          </a:solidFill>
                        </a:rPr>
                        <a:t>Increasing</a:t>
                      </a:r>
                      <a:endParaRPr lang="en-US" sz="1200" dirty="0">
                        <a:solidFill>
                          <a:srgbClr val="000000"/>
                        </a:solidFill>
                      </a:endParaRPr>
                    </a:p>
                  </a:txBody>
                  <a:tcPr marT="34290" marB="34290"/>
                </a:tc>
                <a:tc hMerge="1">
                  <a:txBody>
                    <a:bodyPr/>
                    <a:lstStyle/>
                    <a:p>
                      <a:endParaRPr lang="en-US" sz="1600" dirty="0">
                        <a:solidFill>
                          <a:srgbClr val="FF0000"/>
                        </a:solidFill>
                      </a:endParaRPr>
                    </a:p>
                  </a:txBody>
                  <a:tcPr/>
                </a:tc>
                <a:tc>
                  <a:txBody>
                    <a:bodyPr/>
                    <a:lstStyle/>
                    <a:p>
                      <a:r>
                        <a:rPr lang="en-US" sz="1200" dirty="0" smtClean="0">
                          <a:solidFill>
                            <a:srgbClr val="FF0000"/>
                          </a:solidFill>
                        </a:rPr>
                        <a:t>Declining</a:t>
                      </a:r>
                      <a:endParaRPr lang="en-US" sz="1200" dirty="0">
                        <a:solidFill>
                          <a:srgbClr val="FF0000"/>
                        </a:solidFill>
                      </a:endParaRPr>
                    </a:p>
                  </a:txBody>
                  <a:tcPr marT="34290" marB="34290"/>
                </a:tc>
              </a:tr>
              <a:tr h="251460">
                <a:tc gridSpan="4">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Calculated</a:t>
                      </a:r>
                      <a:r>
                        <a:rPr lang="en-US" sz="1200" baseline="0" dirty="0" smtClean="0"/>
                        <a:t> from </a:t>
                      </a:r>
                      <a:r>
                        <a:rPr lang="en-US" sz="1200" dirty="0" smtClean="0"/>
                        <a:t>Christensen et al. (2020) at https://</a:t>
                      </a:r>
                      <a:r>
                        <a:rPr lang="en-US" sz="1200" dirty="0" err="1" smtClean="0"/>
                        <a:t>bof.fire.ca.gov</a:t>
                      </a:r>
                      <a:r>
                        <a:rPr lang="en-US" sz="1200" dirty="0" smtClean="0"/>
                        <a:t>/projects-and-programs/ab-1504/</a:t>
                      </a:r>
                      <a:endParaRPr lang="en-US" sz="1200" dirty="0"/>
                    </a:p>
                  </a:txBody>
                  <a:tcPr marT="34290" marB="34290"/>
                </a:tc>
                <a:tc hMerge="1">
                  <a:txBody>
                    <a:bodyPr/>
                    <a:lstStyle/>
                    <a:p>
                      <a:endParaRPr lang="en-US"/>
                    </a:p>
                  </a:txBody>
                  <a:tcPr/>
                </a:tc>
                <a:tc hMerge="1">
                  <a:txBody>
                    <a:bodyPr/>
                    <a:lstStyle/>
                    <a:p>
                      <a:endParaRPr lang="en-US" sz="1600" dirty="0">
                        <a:solidFill>
                          <a:srgbClr val="FF0000"/>
                        </a:solidFill>
                      </a:endParaRPr>
                    </a:p>
                  </a:txBody>
                  <a:tcPr/>
                </a:tc>
                <a:tc hMerge="1">
                  <a:txBody>
                    <a:bodyPr/>
                    <a:lstStyle/>
                    <a:p>
                      <a:endParaRPr lang="en-US"/>
                    </a:p>
                  </a:txBody>
                  <a:tcPr/>
                </a:tc>
              </a:tr>
            </a:tbl>
          </a:graphicData>
        </a:graphic>
      </p:graphicFrame>
      <p:sp>
        <p:nvSpPr>
          <p:cNvPr id="3" name="Slide Number Placeholder 2"/>
          <p:cNvSpPr>
            <a:spLocks noGrp="1"/>
          </p:cNvSpPr>
          <p:nvPr>
            <p:ph type="sldNum" sz="quarter" idx="12"/>
          </p:nvPr>
        </p:nvSpPr>
        <p:spPr/>
        <p:txBody>
          <a:bodyPr/>
          <a:lstStyle/>
          <a:p>
            <a:fld id="{69A842A4-888C-4C41-A1D5-1DF6CDD526EA}" type="slidenum">
              <a:rPr lang="en-US" smtClean="0"/>
              <a:t>12</a:t>
            </a:fld>
            <a:endParaRPr lang="en-US"/>
          </a:p>
        </p:txBody>
      </p:sp>
    </p:spTree>
    <p:extLst>
      <p:ext uri="{BB962C8B-B14F-4D97-AF65-F5344CB8AC3E}">
        <p14:creationId xmlns:p14="http://schemas.microsoft.com/office/powerpoint/2010/main" val="341374395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to the Key Issues</a:t>
            </a:r>
            <a:endParaRPr lang="en-US" dirty="0"/>
          </a:p>
        </p:txBody>
      </p:sp>
      <p:sp>
        <p:nvSpPr>
          <p:cNvPr id="3" name="Content Placeholder 2"/>
          <p:cNvSpPr>
            <a:spLocks noGrp="1"/>
          </p:cNvSpPr>
          <p:nvPr>
            <p:ph idx="1"/>
          </p:nvPr>
        </p:nvSpPr>
        <p:spPr>
          <a:xfrm>
            <a:off x="457200" y="1200151"/>
            <a:ext cx="8229600" cy="3351529"/>
          </a:xfrm>
        </p:spPr>
        <p:txBody>
          <a:bodyPr>
            <a:normAutofit fontScale="47500" lnSpcReduction="20000"/>
          </a:bodyPr>
          <a:lstStyle/>
          <a:p>
            <a:r>
              <a:rPr lang="en-US" dirty="0" smtClean="0"/>
              <a:t>What is the mix of fire </a:t>
            </a:r>
            <a:r>
              <a:rPr lang="en-US" dirty="0"/>
              <a:t>damaged (forests and other) </a:t>
            </a:r>
            <a:r>
              <a:rPr lang="en-US" dirty="0" smtClean="0"/>
              <a:t>lands in CA? </a:t>
            </a:r>
            <a:r>
              <a:rPr lang="en-US" dirty="0"/>
              <a:t>How do they relate to SB 1383?</a:t>
            </a:r>
            <a:r>
              <a:rPr lang="mr-IN" dirty="0" smtClean="0"/>
              <a:t>–</a:t>
            </a:r>
            <a:r>
              <a:rPr lang="en-US" dirty="0" smtClean="0"/>
              <a:t> </a:t>
            </a:r>
            <a:r>
              <a:rPr lang="en-US" i="1" dirty="0" smtClean="0"/>
              <a:t>1/3 forests, 1/3 shrubs, 1/3 grass, have different natural and active recovery patterns. Burned vegetation near urban areas </a:t>
            </a:r>
            <a:r>
              <a:rPr lang="en-US" i="1" smtClean="0"/>
              <a:t>have more </a:t>
            </a:r>
            <a:r>
              <a:rPr lang="en-US" i="1" dirty="0" smtClean="0"/>
              <a:t>SB 1383 links.</a:t>
            </a:r>
          </a:p>
          <a:p>
            <a:r>
              <a:rPr lang="en-US" dirty="0" smtClean="0"/>
              <a:t>What gets damaged by fires? </a:t>
            </a:r>
            <a:r>
              <a:rPr lang="mr-IN" dirty="0" smtClean="0"/>
              <a:t>–</a:t>
            </a:r>
            <a:r>
              <a:rPr lang="en-US" dirty="0" smtClean="0"/>
              <a:t> </a:t>
            </a:r>
            <a:r>
              <a:rPr lang="en-US" i="1" dirty="0" smtClean="0"/>
              <a:t>vegetation, wildlife, water, air, carbon sequestration</a:t>
            </a:r>
          </a:p>
          <a:p>
            <a:r>
              <a:rPr lang="en-US" dirty="0" smtClean="0"/>
              <a:t>How can the damages be prevented or ameliorated? </a:t>
            </a:r>
            <a:r>
              <a:rPr lang="mr-IN" dirty="0" smtClean="0"/>
              <a:t>–</a:t>
            </a:r>
            <a:r>
              <a:rPr lang="en-US" dirty="0" smtClean="0"/>
              <a:t> </a:t>
            </a:r>
            <a:r>
              <a:rPr lang="en-US" i="1" dirty="0" smtClean="0"/>
              <a:t>Applying BMPs, better understanding of natural (no EIRs) and project (EIRs) impacts. High smoke loading is the big new issue. </a:t>
            </a:r>
          </a:p>
          <a:p>
            <a:r>
              <a:rPr lang="en-US" dirty="0" smtClean="0"/>
              <a:t>What are the circular economy implications? </a:t>
            </a:r>
            <a:r>
              <a:rPr lang="mr-IN" dirty="0" smtClean="0"/>
              <a:t>–</a:t>
            </a:r>
            <a:r>
              <a:rPr lang="en-US" dirty="0" smtClean="0"/>
              <a:t> </a:t>
            </a:r>
          </a:p>
          <a:p>
            <a:pPr marL="514350" indent="-168275">
              <a:buFont typeface="+mj-lt"/>
              <a:buAutoNum type="arabicPeriod"/>
            </a:pPr>
            <a:r>
              <a:rPr lang="en-US" i="1" dirty="0" smtClean="0"/>
              <a:t> Low value burnt wood far from processing facilities are problematic.</a:t>
            </a:r>
            <a:r>
              <a:rPr lang="en-US" dirty="0" smtClean="0"/>
              <a:t> </a:t>
            </a:r>
          </a:p>
          <a:p>
            <a:pPr marL="514350" indent="-168275">
              <a:buFont typeface="+mj-lt"/>
              <a:buAutoNum type="arabicPeriod"/>
            </a:pPr>
            <a:r>
              <a:rPr lang="en-US" i="1" dirty="0" smtClean="0"/>
              <a:t> Successfully establishing new forest stands that will thrive in increasingly harsh climate can substantially increase carbon sequestration rates once trees are &gt; 10 years old</a:t>
            </a:r>
            <a:r>
              <a:rPr lang="en-US" dirty="0" smtClean="0"/>
              <a:t>. </a:t>
            </a:r>
          </a:p>
          <a:p>
            <a:pPr marL="514350" indent="-168275">
              <a:buFont typeface="+mj-lt"/>
              <a:buAutoNum type="arabicPeriod"/>
            </a:pPr>
            <a:r>
              <a:rPr lang="en-US" i="1" dirty="0" smtClean="0"/>
              <a:t>Establishing trees in less nutrient-rich soils often benefit from organic additions.</a:t>
            </a:r>
            <a:endParaRPr lang="en-US" i="1" dirty="0"/>
          </a:p>
        </p:txBody>
      </p:sp>
      <p:sp>
        <p:nvSpPr>
          <p:cNvPr id="4" name="Slide Number Placeholder 3"/>
          <p:cNvSpPr>
            <a:spLocks noGrp="1"/>
          </p:cNvSpPr>
          <p:nvPr>
            <p:ph type="sldNum" sz="quarter" idx="12"/>
          </p:nvPr>
        </p:nvSpPr>
        <p:spPr/>
        <p:txBody>
          <a:bodyPr/>
          <a:lstStyle/>
          <a:p>
            <a:fld id="{69A842A4-888C-4C41-A1D5-1DF6CDD526EA}" type="slidenum">
              <a:rPr lang="en-US" smtClean="0"/>
              <a:t>13</a:t>
            </a:fld>
            <a:endParaRPr lang="en-US"/>
          </a:p>
        </p:txBody>
      </p:sp>
    </p:spTree>
    <p:extLst>
      <p:ext uri="{BB962C8B-B14F-4D97-AF65-F5344CB8AC3E}">
        <p14:creationId xmlns:p14="http://schemas.microsoft.com/office/powerpoint/2010/main" val="71211465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What is the mix of fire damaged (forests and other) lands in CA? How do they relate to SB 1383?</a:t>
            </a:r>
          </a:p>
          <a:p>
            <a:r>
              <a:rPr lang="en-US" dirty="0" smtClean="0"/>
              <a:t>What gets damaged by fires?</a:t>
            </a:r>
          </a:p>
          <a:p>
            <a:r>
              <a:rPr lang="en-US" dirty="0" smtClean="0"/>
              <a:t>How can the damages be prevented or ameliorated?</a:t>
            </a:r>
          </a:p>
          <a:p>
            <a:r>
              <a:rPr lang="en-US" dirty="0" smtClean="0"/>
              <a:t>What are the circular economy implications?</a:t>
            </a:r>
            <a:endParaRPr lang="en-US" dirty="0"/>
          </a:p>
        </p:txBody>
      </p:sp>
      <p:sp>
        <p:nvSpPr>
          <p:cNvPr id="4" name="Slide Number Placeholder 3"/>
          <p:cNvSpPr>
            <a:spLocks noGrp="1"/>
          </p:cNvSpPr>
          <p:nvPr>
            <p:ph type="sldNum" sz="quarter" idx="12"/>
          </p:nvPr>
        </p:nvSpPr>
        <p:spPr/>
        <p:txBody>
          <a:bodyPr/>
          <a:lstStyle/>
          <a:p>
            <a:fld id="{69A842A4-888C-4C41-A1D5-1DF6CDD526EA}" type="slidenum">
              <a:rPr lang="en-US" smtClean="0"/>
              <a:t>2</a:t>
            </a:fld>
            <a:endParaRPr lang="en-US"/>
          </a:p>
        </p:txBody>
      </p:sp>
    </p:spTree>
    <p:extLst>
      <p:ext uri="{BB962C8B-B14F-4D97-AF65-F5344CB8AC3E}">
        <p14:creationId xmlns:p14="http://schemas.microsoft.com/office/powerpoint/2010/main" val="17895647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34613" y="0"/>
            <a:ext cx="5705856" cy="5143500"/>
          </a:xfrm>
          <a:prstGeom prst="rect">
            <a:avLst/>
          </a:prstGeom>
        </p:spPr>
      </p:pic>
      <p:sp>
        <p:nvSpPr>
          <p:cNvPr id="6" name="TextBox 5"/>
          <p:cNvSpPr txBox="1"/>
          <p:nvPr/>
        </p:nvSpPr>
        <p:spPr>
          <a:xfrm>
            <a:off x="6140469" y="148233"/>
            <a:ext cx="2826550" cy="4308872"/>
          </a:xfrm>
          <a:prstGeom prst="rect">
            <a:avLst/>
          </a:prstGeom>
          <a:noFill/>
        </p:spPr>
        <p:txBody>
          <a:bodyPr wrap="square" rtlCol="0">
            <a:spAutoFit/>
          </a:bodyPr>
          <a:lstStyle/>
          <a:p>
            <a:r>
              <a:rPr lang="en-US" sz="1600" dirty="0" smtClean="0"/>
              <a:t>Context: </a:t>
            </a:r>
          </a:p>
          <a:p>
            <a:pPr marL="285750" indent="-285750">
              <a:buFont typeface="Arial"/>
              <a:buChar char="•"/>
            </a:pPr>
            <a:r>
              <a:rPr lang="en-US" sz="1600" dirty="0" smtClean="0"/>
              <a:t>Fires occur everywhere in California except on irrigated farm land (after the rice stubble burn ban), the desert and the redwood belt.</a:t>
            </a:r>
          </a:p>
          <a:p>
            <a:pPr marL="285750" indent="-285750">
              <a:buFont typeface="Arial"/>
              <a:buChar char="•"/>
            </a:pPr>
            <a:r>
              <a:rPr lang="en-US" sz="1600" dirty="0" smtClean="0"/>
              <a:t>21</a:t>
            </a:r>
            <a:r>
              <a:rPr lang="en-US" sz="1600" baseline="30000" dirty="0" smtClean="0"/>
              <a:t>st</a:t>
            </a:r>
            <a:r>
              <a:rPr lang="en-US" sz="1600" dirty="0" smtClean="0"/>
              <a:t> century has seen a 2x in burned acre trend.</a:t>
            </a:r>
          </a:p>
          <a:p>
            <a:pPr marL="285750" indent="-285750">
              <a:buFont typeface="Arial"/>
              <a:buChar char="•"/>
            </a:pPr>
            <a:r>
              <a:rPr lang="en-US" sz="1600" dirty="0" smtClean="0"/>
              <a:t>Southern California and the Northern Coast Range are the major, but very different, hot spots.</a:t>
            </a:r>
          </a:p>
          <a:p>
            <a:pPr marL="285750" indent="-285750">
              <a:buFont typeface="Arial"/>
              <a:buChar char="•"/>
            </a:pPr>
            <a:r>
              <a:rPr lang="en-US" sz="1600" dirty="0" smtClean="0"/>
              <a:t>Most people live in areas with shrub and grass, not forest, fires</a:t>
            </a:r>
          </a:p>
          <a:p>
            <a:endParaRPr lang="en-US" dirty="0"/>
          </a:p>
        </p:txBody>
      </p:sp>
      <p:sp>
        <p:nvSpPr>
          <p:cNvPr id="7" name="TextBox 6"/>
          <p:cNvSpPr txBox="1"/>
          <p:nvPr/>
        </p:nvSpPr>
        <p:spPr>
          <a:xfrm>
            <a:off x="280009" y="3764627"/>
            <a:ext cx="1968181" cy="923330"/>
          </a:xfrm>
          <a:prstGeom prst="rect">
            <a:avLst/>
          </a:prstGeom>
          <a:noFill/>
        </p:spPr>
        <p:txBody>
          <a:bodyPr wrap="square" rtlCol="0">
            <a:spAutoFit/>
          </a:bodyPr>
          <a:lstStyle/>
          <a:p>
            <a:r>
              <a:rPr lang="en-US" dirty="0" smtClean="0"/>
              <a:t>Source: https://</a:t>
            </a:r>
            <a:r>
              <a:rPr lang="en-US" dirty="0" err="1" smtClean="0"/>
              <a:t>frap.fire.ca.gov</a:t>
            </a:r>
            <a:r>
              <a:rPr lang="en-US" dirty="0" smtClean="0"/>
              <a:t>/assessment/ </a:t>
            </a:r>
            <a:endParaRPr lang="en-US" dirty="0"/>
          </a:p>
        </p:txBody>
      </p:sp>
      <p:sp>
        <p:nvSpPr>
          <p:cNvPr id="10" name="Freeform 9"/>
          <p:cNvSpPr/>
          <p:nvPr/>
        </p:nvSpPr>
        <p:spPr>
          <a:xfrm>
            <a:off x="620018" y="277520"/>
            <a:ext cx="3200087" cy="3150230"/>
          </a:xfrm>
          <a:custGeom>
            <a:avLst/>
            <a:gdLst>
              <a:gd name="connsiteX0" fmla="*/ 740020 w 3200087"/>
              <a:gd name="connsiteY0" fmla="*/ 2300168 h 4200306"/>
              <a:gd name="connsiteX1" fmla="*/ 590016 w 3200087"/>
              <a:gd name="connsiteY1" fmla="*/ 2290167 h 4200306"/>
              <a:gd name="connsiteX2" fmla="*/ 570016 w 3200087"/>
              <a:gd name="connsiteY2" fmla="*/ 2270165 h 4200306"/>
              <a:gd name="connsiteX3" fmla="*/ 540015 w 3200087"/>
              <a:gd name="connsiteY3" fmla="*/ 2250164 h 4200306"/>
              <a:gd name="connsiteX4" fmla="*/ 490013 w 3200087"/>
              <a:gd name="connsiteY4" fmla="*/ 2210161 h 4200306"/>
              <a:gd name="connsiteX5" fmla="*/ 470013 w 3200087"/>
              <a:gd name="connsiteY5" fmla="*/ 2180159 h 4200306"/>
              <a:gd name="connsiteX6" fmla="*/ 450012 w 3200087"/>
              <a:gd name="connsiteY6" fmla="*/ 2160157 h 4200306"/>
              <a:gd name="connsiteX7" fmla="*/ 400011 w 3200087"/>
              <a:gd name="connsiteY7" fmla="*/ 2100153 h 4200306"/>
              <a:gd name="connsiteX8" fmla="*/ 360010 w 3200087"/>
              <a:gd name="connsiteY8" fmla="*/ 2020147 h 4200306"/>
              <a:gd name="connsiteX9" fmla="*/ 320009 w 3200087"/>
              <a:gd name="connsiteY9" fmla="*/ 1940141 h 4200306"/>
              <a:gd name="connsiteX10" fmla="*/ 280008 w 3200087"/>
              <a:gd name="connsiteY10" fmla="*/ 1890138 h 4200306"/>
              <a:gd name="connsiteX11" fmla="*/ 240007 w 3200087"/>
              <a:gd name="connsiteY11" fmla="*/ 1830133 h 4200306"/>
              <a:gd name="connsiteX12" fmla="*/ 220006 w 3200087"/>
              <a:gd name="connsiteY12" fmla="*/ 1800131 h 4200306"/>
              <a:gd name="connsiteX13" fmla="*/ 220006 w 3200087"/>
              <a:gd name="connsiteY13" fmla="*/ 1730126 h 4200306"/>
              <a:gd name="connsiteX14" fmla="*/ 240007 w 3200087"/>
              <a:gd name="connsiteY14" fmla="*/ 1670122 h 4200306"/>
              <a:gd name="connsiteX15" fmla="*/ 240007 w 3200087"/>
              <a:gd name="connsiteY15" fmla="*/ 1480108 h 4200306"/>
              <a:gd name="connsiteX16" fmla="*/ 220006 w 3200087"/>
              <a:gd name="connsiteY16" fmla="*/ 1420104 h 4200306"/>
              <a:gd name="connsiteX17" fmla="*/ 190005 w 3200087"/>
              <a:gd name="connsiteY17" fmla="*/ 1400102 h 4200306"/>
              <a:gd name="connsiteX18" fmla="*/ 150004 w 3200087"/>
              <a:gd name="connsiteY18" fmla="*/ 1310095 h 4200306"/>
              <a:gd name="connsiteX19" fmla="*/ 140004 w 3200087"/>
              <a:gd name="connsiteY19" fmla="*/ 1280093 h 4200306"/>
              <a:gd name="connsiteX20" fmla="*/ 100003 w 3200087"/>
              <a:gd name="connsiteY20" fmla="*/ 1220089 h 4200306"/>
              <a:gd name="connsiteX21" fmla="*/ 90002 w 3200087"/>
              <a:gd name="connsiteY21" fmla="*/ 1190087 h 4200306"/>
              <a:gd name="connsiteX22" fmla="*/ 70002 w 3200087"/>
              <a:gd name="connsiteY22" fmla="*/ 1170085 h 4200306"/>
              <a:gd name="connsiteX23" fmla="*/ 30001 w 3200087"/>
              <a:gd name="connsiteY23" fmla="*/ 1110081 h 4200306"/>
              <a:gd name="connsiteX24" fmla="*/ 20000 w 3200087"/>
              <a:gd name="connsiteY24" fmla="*/ 1070078 h 4200306"/>
              <a:gd name="connsiteX25" fmla="*/ 0 w 3200087"/>
              <a:gd name="connsiteY25" fmla="*/ 1010074 h 4200306"/>
              <a:gd name="connsiteX26" fmla="*/ 10000 w 3200087"/>
              <a:gd name="connsiteY26" fmla="*/ 920067 h 4200306"/>
              <a:gd name="connsiteX27" fmla="*/ 30001 w 3200087"/>
              <a:gd name="connsiteY27" fmla="*/ 890065 h 4200306"/>
              <a:gd name="connsiteX28" fmla="*/ 40001 w 3200087"/>
              <a:gd name="connsiteY28" fmla="*/ 860063 h 4200306"/>
              <a:gd name="connsiteX29" fmla="*/ 60002 w 3200087"/>
              <a:gd name="connsiteY29" fmla="*/ 840061 h 4200306"/>
              <a:gd name="connsiteX30" fmla="*/ 80002 w 3200087"/>
              <a:gd name="connsiteY30" fmla="*/ 810059 h 4200306"/>
              <a:gd name="connsiteX31" fmla="*/ 100003 w 3200087"/>
              <a:gd name="connsiteY31" fmla="*/ 740054 h 4200306"/>
              <a:gd name="connsiteX32" fmla="*/ 110003 w 3200087"/>
              <a:gd name="connsiteY32" fmla="*/ 700051 h 4200306"/>
              <a:gd name="connsiteX33" fmla="*/ 120003 w 3200087"/>
              <a:gd name="connsiteY33" fmla="*/ 670049 h 4200306"/>
              <a:gd name="connsiteX34" fmla="*/ 150004 w 3200087"/>
              <a:gd name="connsiteY34" fmla="*/ 560041 h 4200306"/>
              <a:gd name="connsiteX35" fmla="*/ 160004 w 3200087"/>
              <a:gd name="connsiteY35" fmla="*/ 490036 h 4200306"/>
              <a:gd name="connsiteX36" fmla="*/ 180005 w 3200087"/>
              <a:gd name="connsiteY36" fmla="*/ 250018 h 4200306"/>
              <a:gd name="connsiteX37" fmla="*/ 200005 w 3200087"/>
              <a:gd name="connsiteY37" fmla="*/ 180013 h 4200306"/>
              <a:gd name="connsiteX38" fmla="*/ 230006 w 3200087"/>
              <a:gd name="connsiteY38" fmla="*/ 80006 h 4200306"/>
              <a:gd name="connsiteX39" fmla="*/ 250007 w 3200087"/>
              <a:gd name="connsiteY39" fmla="*/ 60004 h 4200306"/>
              <a:gd name="connsiteX40" fmla="*/ 260007 w 3200087"/>
              <a:gd name="connsiteY40" fmla="*/ 30002 h 4200306"/>
              <a:gd name="connsiteX41" fmla="*/ 390011 w 3200087"/>
              <a:gd name="connsiteY41" fmla="*/ 0 h 4200306"/>
              <a:gd name="connsiteX42" fmla="*/ 690019 w 3200087"/>
              <a:gd name="connsiteY42" fmla="*/ 10001 h 4200306"/>
              <a:gd name="connsiteX43" fmla="*/ 720020 w 3200087"/>
              <a:gd name="connsiteY43" fmla="*/ 20001 h 4200306"/>
              <a:gd name="connsiteX44" fmla="*/ 790022 w 3200087"/>
              <a:gd name="connsiteY44" fmla="*/ 30002 h 4200306"/>
              <a:gd name="connsiteX45" fmla="*/ 900025 w 3200087"/>
              <a:gd name="connsiteY45" fmla="*/ 50004 h 4200306"/>
              <a:gd name="connsiteX46" fmla="*/ 970026 w 3200087"/>
              <a:gd name="connsiteY46" fmla="*/ 60004 h 4200306"/>
              <a:gd name="connsiteX47" fmla="*/ 1100030 w 3200087"/>
              <a:gd name="connsiteY47" fmla="*/ 90007 h 4200306"/>
              <a:gd name="connsiteX48" fmla="*/ 1190032 w 3200087"/>
              <a:gd name="connsiteY48" fmla="*/ 100007 h 4200306"/>
              <a:gd name="connsiteX49" fmla="*/ 1240034 w 3200087"/>
              <a:gd name="connsiteY49" fmla="*/ 110008 h 4200306"/>
              <a:gd name="connsiteX50" fmla="*/ 1300035 w 3200087"/>
              <a:gd name="connsiteY50" fmla="*/ 120009 h 4200306"/>
              <a:gd name="connsiteX51" fmla="*/ 1400038 w 3200087"/>
              <a:gd name="connsiteY51" fmla="*/ 150011 h 4200306"/>
              <a:gd name="connsiteX52" fmla="*/ 1470040 w 3200087"/>
              <a:gd name="connsiteY52" fmla="*/ 170012 h 4200306"/>
              <a:gd name="connsiteX53" fmla="*/ 1530042 w 3200087"/>
              <a:gd name="connsiteY53" fmla="*/ 190014 h 4200306"/>
              <a:gd name="connsiteX54" fmla="*/ 1560043 w 3200087"/>
              <a:gd name="connsiteY54" fmla="*/ 200015 h 4200306"/>
              <a:gd name="connsiteX55" fmla="*/ 1590043 w 3200087"/>
              <a:gd name="connsiteY55" fmla="*/ 210015 h 4200306"/>
              <a:gd name="connsiteX56" fmla="*/ 1620044 w 3200087"/>
              <a:gd name="connsiteY56" fmla="*/ 230017 h 4200306"/>
              <a:gd name="connsiteX57" fmla="*/ 1680046 w 3200087"/>
              <a:gd name="connsiteY57" fmla="*/ 330024 h 4200306"/>
              <a:gd name="connsiteX58" fmla="*/ 1730047 w 3200087"/>
              <a:gd name="connsiteY58" fmla="*/ 400029 h 4200306"/>
              <a:gd name="connsiteX59" fmla="*/ 1740048 w 3200087"/>
              <a:gd name="connsiteY59" fmla="*/ 430031 h 4200306"/>
              <a:gd name="connsiteX60" fmla="*/ 1750048 w 3200087"/>
              <a:gd name="connsiteY60" fmla="*/ 490036 h 4200306"/>
              <a:gd name="connsiteX61" fmla="*/ 1760048 w 3200087"/>
              <a:gd name="connsiteY61" fmla="*/ 560041 h 4200306"/>
              <a:gd name="connsiteX62" fmla="*/ 1770048 w 3200087"/>
              <a:gd name="connsiteY62" fmla="*/ 610044 h 4200306"/>
              <a:gd name="connsiteX63" fmla="*/ 1810049 w 3200087"/>
              <a:gd name="connsiteY63" fmla="*/ 970071 h 4200306"/>
              <a:gd name="connsiteX64" fmla="*/ 1810049 w 3200087"/>
              <a:gd name="connsiteY64" fmla="*/ 970071 h 4200306"/>
              <a:gd name="connsiteX65" fmla="*/ 1840050 w 3200087"/>
              <a:gd name="connsiteY65" fmla="*/ 1080079 h 4200306"/>
              <a:gd name="connsiteX66" fmla="*/ 1860051 w 3200087"/>
              <a:gd name="connsiteY66" fmla="*/ 1110081 h 4200306"/>
              <a:gd name="connsiteX67" fmla="*/ 1890052 w 3200087"/>
              <a:gd name="connsiteY67" fmla="*/ 1180086 h 4200306"/>
              <a:gd name="connsiteX68" fmla="*/ 1930053 w 3200087"/>
              <a:gd name="connsiteY68" fmla="*/ 1230090 h 4200306"/>
              <a:gd name="connsiteX69" fmla="*/ 1980054 w 3200087"/>
              <a:gd name="connsiteY69" fmla="*/ 1320096 h 4200306"/>
              <a:gd name="connsiteX70" fmla="*/ 2000055 w 3200087"/>
              <a:gd name="connsiteY70" fmla="*/ 1340098 h 4200306"/>
              <a:gd name="connsiteX71" fmla="*/ 2040056 w 3200087"/>
              <a:gd name="connsiteY71" fmla="*/ 1400102 h 4200306"/>
              <a:gd name="connsiteX72" fmla="*/ 2060056 w 3200087"/>
              <a:gd name="connsiteY72" fmla="*/ 1460106 h 4200306"/>
              <a:gd name="connsiteX73" fmla="*/ 2070057 w 3200087"/>
              <a:gd name="connsiteY73" fmla="*/ 1490109 h 4200306"/>
              <a:gd name="connsiteX74" fmla="*/ 2080057 w 3200087"/>
              <a:gd name="connsiteY74" fmla="*/ 1530112 h 4200306"/>
              <a:gd name="connsiteX75" fmla="*/ 2070057 w 3200087"/>
              <a:gd name="connsiteY75" fmla="*/ 1910139 h 4200306"/>
              <a:gd name="connsiteX76" fmla="*/ 2100057 w 3200087"/>
              <a:gd name="connsiteY76" fmla="*/ 2090152 h 4200306"/>
              <a:gd name="connsiteX77" fmla="*/ 2160059 w 3200087"/>
              <a:gd name="connsiteY77" fmla="*/ 2130155 h 4200306"/>
              <a:gd name="connsiteX78" fmla="*/ 2210060 w 3200087"/>
              <a:gd name="connsiteY78" fmla="*/ 2180159 h 4200306"/>
              <a:gd name="connsiteX79" fmla="*/ 2260062 w 3200087"/>
              <a:gd name="connsiteY79" fmla="*/ 2220162 h 4200306"/>
              <a:gd name="connsiteX80" fmla="*/ 2290063 w 3200087"/>
              <a:gd name="connsiteY80" fmla="*/ 2240163 h 4200306"/>
              <a:gd name="connsiteX81" fmla="*/ 2330064 w 3200087"/>
              <a:gd name="connsiteY81" fmla="*/ 2290167 h 4200306"/>
              <a:gd name="connsiteX82" fmla="*/ 2360064 w 3200087"/>
              <a:gd name="connsiteY82" fmla="*/ 2320169 h 4200306"/>
              <a:gd name="connsiteX83" fmla="*/ 2370065 w 3200087"/>
              <a:gd name="connsiteY83" fmla="*/ 2350171 h 4200306"/>
              <a:gd name="connsiteX84" fmla="*/ 2400066 w 3200087"/>
              <a:gd name="connsiteY84" fmla="*/ 2390174 h 4200306"/>
              <a:gd name="connsiteX85" fmla="*/ 2420066 w 3200087"/>
              <a:gd name="connsiteY85" fmla="*/ 2420176 h 4200306"/>
              <a:gd name="connsiteX86" fmla="*/ 2440067 w 3200087"/>
              <a:gd name="connsiteY86" fmla="*/ 2460179 h 4200306"/>
              <a:gd name="connsiteX87" fmla="*/ 2450067 w 3200087"/>
              <a:gd name="connsiteY87" fmla="*/ 2490182 h 4200306"/>
              <a:gd name="connsiteX88" fmla="*/ 2470067 w 3200087"/>
              <a:gd name="connsiteY88" fmla="*/ 2520184 h 4200306"/>
              <a:gd name="connsiteX89" fmla="*/ 2480068 w 3200087"/>
              <a:gd name="connsiteY89" fmla="*/ 2550186 h 4200306"/>
              <a:gd name="connsiteX90" fmla="*/ 2520069 w 3200087"/>
              <a:gd name="connsiteY90" fmla="*/ 2610190 h 4200306"/>
              <a:gd name="connsiteX91" fmla="*/ 2540069 w 3200087"/>
              <a:gd name="connsiteY91" fmla="*/ 2640192 h 4200306"/>
              <a:gd name="connsiteX92" fmla="*/ 2580070 w 3200087"/>
              <a:gd name="connsiteY92" fmla="*/ 2700197 h 4200306"/>
              <a:gd name="connsiteX93" fmla="*/ 2660073 w 3200087"/>
              <a:gd name="connsiteY93" fmla="*/ 2810205 h 4200306"/>
              <a:gd name="connsiteX94" fmla="*/ 2700074 w 3200087"/>
              <a:gd name="connsiteY94" fmla="*/ 2860209 h 4200306"/>
              <a:gd name="connsiteX95" fmla="*/ 2760075 w 3200087"/>
              <a:gd name="connsiteY95" fmla="*/ 2900211 h 4200306"/>
              <a:gd name="connsiteX96" fmla="*/ 2780076 w 3200087"/>
              <a:gd name="connsiteY96" fmla="*/ 2920213 h 4200306"/>
              <a:gd name="connsiteX97" fmla="*/ 2820077 w 3200087"/>
              <a:gd name="connsiteY97" fmla="*/ 2940214 h 4200306"/>
              <a:gd name="connsiteX98" fmla="*/ 2850078 w 3200087"/>
              <a:gd name="connsiteY98" fmla="*/ 2960216 h 4200306"/>
              <a:gd name="connsiteX99" fmla="*/ 2870078 w 3200087"/>
              <a:gd name="connsiteY99" fmla="*/ 2990218 h 4200306"/>
              <a:gd name="connsiteX100" fmla="*/ 2900079 w 3200087"/>
              <a:gd name="connsiteY100" fmla="*/ 3020220 h 4200306"/>
              <a:gd name="connsiteX101" fmla="*/ 2910080 w 3200087"/>
              <a:gd name="connsiteY101" fmla="*/ 3050222 h 4200306"/>
              <a:gd name="connsiteX102" fmla="*/ 2950081 w 3200087"/>
              <a:gd name="connsiteY102" fmla="*/ 3110227 h 4200306"/>
              <a:gd name="connsiteX103" fmla="*/ 2980081 w 3200087"/>
              <a:gd name="connsiteY103" fmla="*/ 3170231 h 4200306"/>
              <a:gd name="connsiteX104" fmla="*/ 3000082 w 3200087"/>
              <a:gd name="connsiteY104" fmla="*/ 3230235 h 4200306"/>
              <a:gd name="connsiteX105" fmla="*/ 3020083 w 3200087"/>
              <a:gd name="connsiteY105" fmla="*/ 3290240 h 4200306"/>
              <a:gd name="connsiteX106" fmla="*/ 3030083 w 3200087"/>
              <a:gd name="connsiteY106" fmla="*/ 3320242 h 4200306"/>
              <a:gd name="connsiteX107" fmla="*/ 3050083 w 3200087"/>
              <a:gd name="connsiteY107" fmla="*/ 3350244 h 4200306"/>
              <a:gd name="connsiteX108" fmla="*/ 3070084 w 3200087"/>
              <a:gd name="connsiteY108" fmla="*/ 3410249 h 4200306"/>
              <a:gd name="connsiteX109" fmla="*/ 3080084 w 3200087"/>
              <a:gd name="connsiteY109" fmla="*/ 3440251 h 4200306"/>
              <a:gd name="connsiteX110" fmla="*/ 3100085 w 3200087"/>
              <a:gd name="connsiteY110" fmla="*/ 3470253 h 4200306"/>
              <a:gd name="connsiteX111" fmla="*/ 3140086 w 3200087"/>
              <a:gd name="connsiteY111" fmla="*/ 3590262 h 4200306"/>
              <a:gd name="connsiteX112" fmla="*/ 3150086 w 3200087"/>
              <a:gd name="connsiteY112" fmla="*/ 3620264 h 4200306"/>
              <a:gd name="connsiteX113" fmla="*/ 3160086 w 3200087"/>
              <a:gd name="connsiteY113" fmla="*/ 3650266 h 4200306"/>
              <a:gd name="connsiteX114" fmla="*/ 3190087 w 3200087"/>
              <a:gd name="connsiteY114" fmla="*/ 3720271 h 4200306"/>
              <a:gd name="connsiteX115" fmla="*/ 3200087 w 3200087"/>
              <a:gd name="connsiteY115" fmla="*/ 3810278 h 4200306"/>
              <a:gd name="connsiteX116" fmla="*/ 3190087 w 3200087"/>
              <a:gd name="connsiteY116" fmla="*/ 4060296 h 4200306"/>
              <a:gd name="connsiteX117" fmla="*/ 3160086 w 3200087"/>
              <a:gd name="connsiteY117" fmla="*/ 4130301 h 4200306"/>
              <a:gd name="connsiteX118" fmla="*/ 3100085 w 3200087"/>
              <a:gd name="connsiteY118" fmla="*/ 4170304 h 4200306"/>
              <a:gd name="connsiteX119" fmla="*/ 3050083 w 3200087"/>
              <a:gd name="connsiteY119" fmla="*/ 4180305 h 4200306"/>
              <a:gd name="connsiteX120" fmla="*/ 2950081 w 3200087"/>
              <a:gd name="connsiteY120" fmla="*/ 4200306 h 4200306"/>
              <a:gd name="connsiteX121" fmla="*/ 2850078 w 3200087"/>
              <a:gd name="connsiteY121" fmla="*/ 4180305 h 4200306"/>
              <a:gd name="connsiteX122" fmla="*/ 2790076 w 3200087"/>
              <a:gd name="connsiteY122" fmla="*/ 4130301 h 4200306"/>
              <a:gd name="connsiteX123" fmla="*/ 2770076 w 3200087"/>
              <a:gd name="connsiteY123" fmla="*/ 4090298 h 4200306"/>
              <a:gd name="connsiteX124" fmla="*/ 2750075 w 3200087"/>
              <a:gd name="connsiteY124" fmla="*/ 4060296 h 4200306"/>
              <a:gd name="connsiteX125" fmla="*/ 2720074 w 3200087"/>
              <a:gd name="connsiteY125" fmla="*/ 4010292 h 4200306"/>
              <a:gd name="connsiteX126" fmla="*/ 2700074 w 3200087"/>
              <a:gd name="connsiteY126" fmla="*/ 3950288 h 4200306"/>
              <a:gd name="connsiteX127" fmla="*/ 2680073 w 3200087"/>
              <a:gd name="connsiteY127" fmla="*/ 3810278 h 4200306"/>
              <a:gd name="connsiteX128" fmla="*/ 2660073 w 3200087"/>
              <a:gd name="connsiteY128" fmla="*/ 3750273 h 4200306"/>
              <a:gd name="connsiteX129" fmla="*/ 2620072 w 3200087"/>
              <a:gd name="connsiteY129" fmla="*/ 3610263 h 4200306"/>
              <a:gd name="connsiteX130" fmla="*/ 2600071 w 3200087"/>
              <a:gd name="connsiteY130" fmla="*/ 3550259 h 4200306"/>
              <a:gd name="connsiteX131" fmla="*/ 2590071 w 3200087"/>
              <a:gd name="connsiteY131" fmla="*/ 3520257 h 4200306"/>
              <a:gd name="connsiteX132" fmla="*/ 2570070 w 3200087"/>
              <a:gd name="connsiteY132" fmla="*/ 3500255 h 4200306"/>
              <a:gd name="connsiteX133" fmla="*/ 2530069 w 3200087"/>
              <a:gd name="connsiteY133" fmla="*/ 3420249 h 4200306"/>
              <a:gd name="connsiteX134" fmla="*/ 2510069 w 3200087"/>
              <a:gd name="connsiteY134" fmla="*/ 3380246 h 4200306"/>
              <a:gd name="connsiteX135" fmla="*/ 2500068 w 3200087"/>
              <a:gd name="connsiteY135" fmla="*/ 3350244 h 4200306"/>
              <a:gd name="connsiteX136" fmla="*/ 2460067 w 3200087"/>
              <a:gd name="connsiteY136" fmla="*/ 3290240 h 4200306"/>
              <a:gd name="connsiteX137" fmla="*/ 2450067 w 3200087"/>
              <a:gd name="connsiteY137" fmla="*/ 3260238 h 4200306"/>
              <a:gd name="connsiteX138" fmla="*/ 2430066 w 3200087"/>
              <a:gd name="connsiteY138" fmla="*/ 3240236 h 4200306"/>
              <a:gd name="connsiteX139" fmla="*/ 2420066 w 3200087"/>
              <a:gd name="connsiteY139" fmla="*/ 3200233 h 4200306"/>
              <a:gd name="connsiteX140" fmla="*/ 2380065 w 3200087"/>
              <a:gd name="connsiteY140" fmla="*/ 3140229 h 4200306"/>
              <a:gd name="connsiteX141" fmla="*/ 2340064 w 3200087"/>
              <a:gd name="connsiteY141" fmla="*/ 3080225 h 4200306"/>
              <a:gd name="connsiteX142" fmla="*/ 2320063 w 3200087"/>
              <a:gd name="connsiteY142" fmla="*/ 3050222 h 4200306"/>
              <a:gd name="connsiteX143" fmla="*/ 2280062 w 3200087"/>
              <a:gd name="connsiteY143" fmla="*/ 2990218 h 4200306"/>
              <a:gd name="connsiteX144" fmla="*/ 2250061 w 3200087"/>
              <a:gd name="connsiteY144" fmla="*/ 2940214 h 4200306"/>
              <a:gd name="connsiteX145" fmla="*/ 2200060 w 3200087"/>
              <a:gd name="connsiteY145" fmla="*/ 2850208 h 4200306"/>
              <a:gd name="connsiteX146" fmla="*/ 2180060 w 3200087"/>
              <a:gd name="connsiteY146" fmla="*/ 2820206 h 4200306"/>
              <a:gd name="connsiteX147" fmla="*/ 2160059 w 3200087"/>
              <a:gd name="connsiteY147" fmla="*/ 2790203 h 4200306"/>
              <a:gd name="connsiteX148" fmla="*/ 2130058 w 3200087"/>
              <a:gd name="connsiteY148" fmla="*/ 2730199 h 4200306"/>
              <a:gd name="connsiteX149" fmla="*/ 2080057 w 3200087"/>
              <a:gd name="connsiteY149" fmla="*/ 2680195 h 4200306"/>
              <a:gd name="connsiteX150" fmla="*/ 2040056 w 3200087"/>
              <a:gd name="connsiteY150" fmla="*/ 2620191 h 4200306"/>
              <a:gd name="connsiteX151" fmla="*/ 2000055 w 3200087"/>
              <a:gd name="connsiteY151" fmla="*/ 2570187 h 4200306"/>
              <a:gd name="connsiteX152" fmla="*/ 1970054 w 3200087"/>
              <a:gd name="connsiteY152" fmla="*/ 2550186 h 4200306"/>
              <a:gd name="connsiteX153" fmla="*/ 1890052 w 3200087"/>
              <a:gd name="connsiteY153" fmla="*/ 2470180 h 4200306"/>
              <a:gd name="connsiteX154" fmla="*/ 1860051 w 3200087"/>
              <a:gd name="connsiteY154" fmla="*/ 2440178 h 4200306"/>
              <a:gd name="connsiteX155" fmla="*/ 1840050 w 3200087"/>
              <a:gd name="connsiteY155" fmla="*/ 2420176 h 4200306"/>
              <a:gd name="connsiteX156" fmla="*/ 1790049 w 3200087"/>
              <a:gd name="connsiteY156" fmla="*/ 2350171 h 4200306"/>
              <a:gd name="connsiteX157" fmla="*/ 1750048 w 3200087"/>
              <a:gd name="connsiteY157" fmla="*/ 2290167 h 4200306"/>
              <a:gd name="connsiteX158" fmla="*/ 1700046 w 3200087"/>
              <a:gd name="connsiteY158" fmla="*/ 2230163 h 4200306"/>
              <a:gd name="connsiteX159" fmla="*/ 1690046 w 3200087"/>
              <a:gd name="connsiteY159" fmla="*/ 2200160 h 4200306"/>
              <a:gd name="connsiteX160" fmla="*/ 1610044 w 3200087"/>
              <a:gd name="connsiteY160" fmla="*/ 2090152 h 4200306"/>
              <a:gd name="connsiteX161" fmla="*/ 1590043 w 3200087"/>
              <a:gd name="connsiteY161" fmla="*/ 2050149 h 4200306"/>
              <a:gd name="connsiteX162" fmla="*/ 1570043 w 3200087"/>
              <a:gd name="connsiteY162" fmla="*/ 2020147 h 4200306"/>
              <a:gd name="connsiteX163" fmla="*/ 1550042 w 3200087"/>
              <a:gd name="connsiteY163" fmla="*/ 1980144 h 4200306"/>
              <a:gd name="connsiteX164" fmla="*/ 1530042 w 3200087"/>
              <a:gd name="connsiteY164" fmla="*/ 1950142 h 4200306"/>
              <a:gd name="connsiteX165" fmla="*/ 1520042 w 3200087"/>
              <a:gd name="connsiteY165" fmla="*/ 1920140 h 4200306"/>
              <a:gd name="connsiteX166" fmla="*/ 1500041 w 3200087"/>
              <a:gd name="connsiteY166" fmla="*/ 1890138 h 4200306"/>
              <a:gd name="connsiteX167" fmla="*/ 1470040 w 3200087"/>
              <a:gd name="connsiteY167" fmla="*/ 1820133 h 4200306"/>
              <a:gd name="connsiteX168" fmla="*/ 1430039 w 3200087"/>
              <a:gd name="connsiteY168" fmla="*/ 1730126 h 4200306"/>
              <a:gd name="connsiteX169" fmla="*/ 1370037 w 3200087"/>
              <a:gd name="connsiteY169" fmla="*/ 1600117 h 4200306"/>
              <a:gd name="connsiteX170" fmla="*/ 1350037 w 3200087"/>
              <a:gd name="connsiteY170" fmla="*/ 1560114 h 4200306"/>
              <a:gd name="connsiteX171" fmla="*/ 1330036 w 3200087"/>
              <a:gd name="connsiteY171" fmla="*/ 1510110 h 4200306"/>
              <a:gd name="connsiteX172" fmla="*/ 1290035 w 3200087"/>
              <a:gd name="connsiteY172" fmla="*/ 1450106 h 4200306"/>
              <a:gd name="connsiteX173" fmla="*/ 1260034 w 3200087"/>
              <a:gd name="connsiteY173" fmla="*/ 1380101 h 4200306"/>
              <a:gd name="connsiteX174" fmla="*/ 1230034 w 3200087"/>
              <a:gd name="connsiteY174" fmla="*/ 1320096 h 4200306"/>
              <a:gd name="connsiteX175" fmla="*/ 1200033 w 3200087"/>
              <a:gd name="connsiteY175" fmla="*/ 1290094 h 4200306"/>
              <a:gd name="connsiteX176" fmla="*/ 1180032 w 3200087"/>
              <a:gd name="connsiteY176" fmla="*/ 1260092 h 4200306"/>
              <a:gd name="connsiteX177" fmla="*/ 1130031 w 3200087"/>
              <a:gd name="connsiteY177" fmla="*/ 1210088 h 4200306"/>
              <a:gd name="connsiteX178" fmla="*/ 1110030 w 3200087"/>
              <a:gd name="connsiteY178" fmla="*/ 1230090 h 4200306"/>
              <a:gd name="connsiteX179" fmla="*/ 1100030 w 3200087"/>
              <a:gd name="connsiteY179" fmla="*/ 1260092 h 4200306"/>
              <a:gd name="connsiteX180" fmla="*/ 1090030 w 3200087"/>
              <a:gd name="connsiteY180" fmla="*/ 1390101 h 4200306"/>
              <a:gd name="connsiteX181" fmla="*/ 1080029 w 3200087"/>
              <a:gd name="connsiteY181" fmla="*/ 1430104 h 4200306"/>
              <a:gd name="connsiteX182" fmla="*/ 1070029 w 3200087"/>
              <a:gd name="connsiteY182" fmla="*/ 1540112 h 4200306"/>
              <a:gd name="connsiteX183" fmla="*/ 1060029 w 3200087"/>
              <a:gd name="connsiteY183" fmla="*/ 1930141 h 4200306"/>
              <a:gd name="connsiteX184" fmla="*/ 1050029 w 3200087"/>
              <a:gd name="connsiteY184" fmla="*/ 1990145 h 4200306"/>
              <a:gd name="connsiteX185" fmla="*/ 990027 w 3200087"/>
              <a:gd name="connsiteY185" fmla="*/ 2110154 h 4200306"/>
              <a:gd name="connsiteX186" fmla="*/ 940026 w 3200087"/>
              <a:gd name="connsiteY186" fmla="*/ 2150157 h 4200306"/>
              <a:gd name="connsiteX187" fmla="*/ 880024 w 3200087"/>
              <a:gd name="connsiteY187" fmla="*/ 2180159 h 4200306"/>
              <a:gd name="connsiteX188" fmla="*/ 850023 w 3200087"/>
              <a:gd name="connsiteY188" fmla="*/ 2200160 h 4200306"/>
              <a:gd name="connsiteX189" fmla="*/ 830023 w 3200087"/>
              <a:gd name="connsiteY189" fmla="*/ 2220162 h 4200306"/>
              <a:gd name="connsiteX190" fmla="*/ 800022 w 3200087"/>
              <a:gd name="connsiteY190" fmla="*/ 2240163 h 4200306"/>
              <a:gd name="connsiteX191" fmla="*/ 780021 w 3200087"/>
              <a:gd name="connsiteY191" fmla="*/ 2260165 h 4200306"/>
              <a:gd name="connsiteX192" fmla="*/ 740020 w 3200087"/>
              <a:gd name="connsiteY192" fmla="*/ 2300168 h 420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3200087" h="4200306">
                <a:moveTo>
                  <a:pt x="740020" y="2300168"/>
                </a:moveTo>
                <a:cubicBezTo>
                  <a:pt x="708353" y="2305168"/>
                  <a:pt x="639366" y="2298876"/>
                  <a:pt x="590016" y="2290167"/>
                </a:cubicBezTo>
                <a:cubicBezTo>
                  <a:pt x="580731" y="2288528"/>
                  <a:pt x="577378" y="2276055"/>
                  <a:pt x="570016" y="2270165"/>
                </a:cubicBezTo>
                <a:cubicBezTo>
                  <a:pt x="560631" y="2262657"/>
                  <a:pt x="550015" y="2256831"/>
                  <a:pt x="540015" y="2250164"/>
                </a:cubicBezTo>
                <a:cubicBezTo>
                  <a:pt x="482692" y="2164179"/>
                  <a:pt x="559021" y="2265370"/>
                  <a:pt x="490013" y="2210161"/>
                </a:cubicBezTo>
                <a:cubicBezTo>
                  <a:pt x="480628" y="2202653"/>
                  <a:pt x="477521" y="2189545"/>
                  <a:pt x="470013" y="2180159"/>
                </a:cubicBezTo>
                <a:cubicBezTo>
                  <a:pt x="464123" y="2172796"/>
                  <a:pt x="455902" y="2167520"/>
                  <a:pt x="450012" y="2160157"/>
                </a:cubicBezTo>
                <a:cubicBezTo>
                  <a:pt x="394323" y="2090542"/>
                  <a:pt x="471275" y="2171419"/>
                  <a:pt x="400011" y="2100153"/>
                </a:cubicBezTo>
                <a:cubicBezTo>
                  <a:pt x="377028" y="2031204"/>
                  <a:pt x="394917" y="2055058"/>
                  <a:pt x="360010" y="2020147"/>
                </a:cubicBezTo>
                <a:cubicBezTo>
                  <a:pt x="337027" y="1951198"/>
                  <a:pt x="354916" y="1975052"/>
                  <a:pt x="320009" y="1940141"/>
                </a:cubicBezTo>
                <a:cubicBezTo>
                  <a:pt x="297486" y="1872575"/>
                  <a:pt x="328722" y="1945815"/>
                  <a:pt x="280008" y="1890138"/>
                </a:cubicBezTo>
                <a:cubicBezTo>
                  <a:pt x="264179" y="1872047"/>
                  <a:pt x="253341" y="1850135"/>
                  <a:pt x="240007" y="1830133"/>
                </a:cubicBezTo>
                <a:lnTo>
                  <a:pt x="220006" y="1800131"/>
                </a:lnTo>
                <a:cubicBezTo>
                  <a:pt x="206674" y="1760132"/>
                  <a:pt x="206127" y="1776390"/>
                  <a:pt x="220006" y="1730126"/>
                </a:cubicBezTo>
                <a:cubicBezTo>
                  <a:pt x="226064" y="1709932"/>
                  <a:pt x="240007" y="1670122"/>
                  <a:pt x="240007" y="1670122"/>
                </a:cubicBezTo>
                <a:cubicBezTo>
                  <a:pt x="252443" y="1583067"/>
                  <a:pt x="257483" y="1584971"/>
                  <a:pt x="240007" y="1480108"/>
                </a:cubicBezTo>
                <a:cubicBezTo>
                  <a:pt x="236541" y="1459312"/>
                  <a:pt x="237548" y="1431799"/>
                  <a:pt x="220006" y="1420104"/>
                </a:cubicBezTo>
                <a:lnTo>
                  <a:pt x="190005" y="1400102"/>
                </a:lnTo>
                <a:cubicBezTo>
                  <a:pt x="158311" y="1352558"/>
                  <a:pt x="173805" y="1381502"/>
                  <a:pt x="150004" y="1310095"/>
                </a:cubicBezTo>
                <a:cubicBezTo>
                  <a:pt x="146671" y="1300094"/>
                  <a:pt x="145851" y="1288864"/>
                  <a:pt x="140004" y="1280093"/>
                </a:cubicBezTo>
                <a:cubicBezTo>
                  <a:pt x="126670" y="1260092"/>
                  <a:pt x="107605" y="1242894"/>
                  <a:pt x="100003" y="1220089"/>
                </a:cubicBezTo>
                <a:cubicBezTo>
                  <a:pt x="96669" y="1210088"/>
                  <a:pt x="95425" y="1199127"/>
                  <a:pt x="90002" y="1190087"/>
                </a:cubicBezTo>
                <a:cubicBezTo>
                  <a:pt x="85151" y="1182002"/>
                  <a:pt x="75659" y="1177628"/>
                  <a:pt x="70002" y="1170085"/>
                </a:cubicBezTo>
                <a:cubicBezTo>
                  <a:pt x="55580" y="1150854"/>
                  <a:pt x="30001" y="1110081"/>
                  <a:pt x="30001" y="1110081"/>
                </a:cubicBezTo>
                <a:cubicBezTo>
                  <a:pt x="26667" y="1096747"/>
                  <a:pt x="23949" y="1083243"/>
                  <a:pt x="20000" y="1070078"/>
                </a:cubicBezTo>
                <a:cubicBezTo>
                  <a:pt x="13942" y="1049884"/>
                  <a:pt x="0" y="1010074"/>
                  <a:pt x="0" y="1010074"/>
                </a:cubicBezTo>
                <a:cubicBezTo>
                  <a:pt x="3333" y="980072"/>
                  <a:pt x="2679" y="949353"/>
                  <a:pt x="10000" y="920067"/>
                </a:cubicBezTo>
                <a:cubicBezTo>
                  <a:pt x="12915" y="908407"/>
                  <a:pt x="24626" y="900815"/>
                  <a:pt x="30001" y="890065"/>
                </a:cubicBezTo>
                <a:cubicBezTo>
                  <a:pt x="34715" y="880636"/>
                  <a:pt x="34578" y="869102"/>
                  <a:pt x="40001" y="860063"/>
                </a:cubicBezTo>
                <a:cubicBezTo>
                  <a:pt x="44852" y="851978"/>
                  <a:pt x="54112" y="847424"/>
                  <a:pt x="60002" y="840061"/>
                </a:cubicBezTo>
                <a:cubicBezTo>
                  <a:pt x="67510" y="830675"/>
                  <a:pt x="73335" y="820060"/>
                  <a:pt x="80002" y="810059"/>
                </a:cubicBezTo>
                <a:cubicBezTo>
                  <a:pt x="111264" y="685003"/>
                  <a:pt x="71309" y="840484"/>
                  <a:pt x="100003" y="740054"/>
                </a:cubicBezTo>
                <a:cubicBezTo>
                  <a:pt x="103779" y="726838"/>
                  <a:pt x="106227" y="713267"/>
                  <a:pt x="110003" y="700051"/>
                </a:cubicBezTo>
                <a:cubicBezTo>
                  <a:pt x="112899" y="689915"/>
                  <a:pt x="117229" y="680219"/>
                  <a:pt x="120003" y="670049"/>
                </a:cubicBezTo>
                <a:cubicBezTo>
                  <a:pt x="153839" y="545979"/>
                  <a:pt x="126987" y="629098"/>
                  <a:pt x="150004" y="560041"/>
                </a:cubicBezTo>
                <a:cubicBezTo>
                  <a:pt x="153337" y="536706"/>
                  <a:pt x="158047" y="513526"/>
                  <a:pt x="160004" y="490036"/>
                </a:cubicBezTo>
                <a:cubicBezTo>
                  <a:pt x="170126" y="368570"/>
                  <a:pt x="162502" y="346293"/>
                  <a:pt x="180005" y="250018"/>
                </a:cubicBezTo>
                <a:cubicBezTo>
                  <a:pt x="187819" y="207035"/>
                  <a:pt x="189296" y="217496"/>
                  <a:pt x="200005" y="180013"/>
                </a:cubicBezTo>
                <a:cubicBezTo>
                  <a:pt x="205443" y="160980"/>
                  <a:pt x="220503" y="89510"/>
                  <a:pt x="230006" y="80006"/>
                </a:cubicBezTo>
                <a:lnTo>
                  <a:pt x="250007" y="60004"/>
                </a:lnTo>
                <a:cubicBezTo>
                  <a:pt x="253340" y="50003"/>
                  <a:pt x="251429" y="36129"/>
                  <a:pt x="260007" y="30002"/>
                </a:cubicBezTo>
                <a:cubicBezTo>
                  <a:pt x="287460" y="10392"/>
                  <a:pt x="360529" y="4212"/>
                  <a:pt x="390011" y="0"/>
                </a:cubicBezTo>
                <a:cubicBezTo>
                  <a:pt x="490014" y="3334"/>
                  <a:pt x="590144" y="3948"/>
                  <a:pt x="690019" y="10001"/>
                </a:cubicBezTo>
                <a:cubicBezTo>
                  <a:pt x="700541" y="10639"/>
                  <a:pt x="709683" y="17934"/>
                  <a:pt x="720020" y="20001"/>
                </a:cubicBezTo>
                <a:cubicBezTo>
                  <a:pt x="743133" y="24624"/>
                  <a:pt x="766725" y="26418"/>
                  <a:pt x="790022" y="30002"/>
                </a:cubicBezTo>
                <a:cubicBezTo>
                  <a:pt x="1006894" y="63369"/>
                  <a:pt x="712692" y="18781"/>
                  <a:pt x="900025" y="50004"/>
                </a:cubicBezTo>
                <a:cubicBezTo>
                  <a:pt x="923275" y="53879"/>
                  <a:pt x="946692" y="56671"/>
                  <a:pt x="970026" y="60004"/>
                </a:cubicBezTo>
                <a:cubicBezTo>
                  <a:pt x="1018590" y="76193"/>
                  <a:pt x="1033830" y="82652"/>
                  <a:pt x="1100030" y="90007"/>
                </a:cubicBezTo>
                <a:cubicBezTo>
                  <a:pt x="1130031" y="93340"/>
                  <a:pt x="1160150" y="95738"/>
                  <a:pt x="1190032" y="100007"/>
                </a:cubicBezTo>
                <a:cubicBezTo>
                  <a:pt x="1206859" y="102411"/>
                  <a:pt x="1223311" y="106967"/>
                  <a:pt x="1240034" y="110008"/>
                </a:cubicBezTo>
                <a:cubicBezTo>
                  <a:pt x="1259983" y="113635"/>
                  <a:pt x="1280153" y="116032"/>
                  <a:pt x="1300035" y="120009"/>
                </a:cubicBezTo>
                <a:cubicBezTo>
                  <a:pt x="1337831" y="127568"/>
                  <a:pt x="1361754" y="137249"/>
                  <a:pt x="1400038" y="150011"/>
                </a:cubicBezTo>
                <a:cubicBezTo>
                  <a:pt x="1500852" y="183618"/>
                  <a:pt x="1344485" y="132344"/>
                  <a:pt x="1470040" y="170012"/>
                </a:cubicBezTo>
                <a:cubicBezTo>
                  <a:pt x="1490233" y="176070"/>
                  <a:pt x="1510041" y="183347"/>
                  <a:pt x="1530042" y="190014"/>
                </a:cubicBezTo>
                <a:lnTo>
                  <a:pt x="1560043" y="200015"/>
                </a:lnTo>
                <a:lnTo>
                  <a:pt x="1590043" y="210015"/>
                </a:lnTo>
                <a:cubicBezTo>
                  <a:pt x="1600043" y="216682"/>
                  <a:pt x="1612130" y="220971"/>
                  <a:pt x="1620044" y="230017"/>
                </a:cubicBezTo>
                <a:cubicBezTo>
                  <a:pt x="1673987" y="291669"/>
                  <a:pt x="1645777" y="275191"/>
                  <a:pt x="1680046" y="330024"/>
                </a:cubicBezTo>
                <a:cubicBezTo>
                  <a:pt x="1691375" y="348151"/>
                  <a:pt x="1719466" y="378867"/>
                  <a:pt x="1730047" y="400029"/>
                </a:cubicBezTo>
                <a:cubicBezTo>
                  <a:pt x="1734761" y="409458"/>
                  <a:pt x="1736714" y="420030"/>
                  <a:pt x="1740048" y="430031"/>
                </a:cubicBezTo>
                <a:cubicBezTo>
                  <a:pt x="1743381" y="450033"/>
                  <a:pt x="1746965" y="469994"/>
                  <a:pt x="1750048" y="490036"/>
                </a:cubicBezTo>
                <a:cubicBezTo>
                  <a:pt x="1753632" y="513334"/>
                  <a:pt x="1756173" y="536790"/>
                  <a:pt x="1760048" y="560041"/>
                </a:cubicBezTo>
                <a:cubicBezTo>
                  <a:pt x="1762842" y="576807"/>
                  <a:pt x="1766715" y="593376"/>
                  <a:pt x="1770048" y="610044"/>
                </a:cubicBezTo>
                <a:cubicBezTo>
                  <a:pt x="1792007" y="917484"/>
                  <a:pt x="1767355" y="799280"/>
                  <a:pt x="1810049" y="970071"/>
                </a:cubicBezTo>
                <a:lnTo>
                  <a:pt x="1810049" y="970071"/>
                </a:lnTo>
                <a:cubicBezTo>
                  <a:pt x="1815416" y="996903"/>
                  <a:pt x="1825552" y="1058332"/>
                  <a:pt x="1840050" y="1080079"/>
                </a:cubicBezTo>
                <a:cubicBezTo>
                  <a:pt x="1846717" y="1090080"/>
                  <a:pt x="1854088" y="1099645"/>
                  <a:pt x="1860051" y="1110081"/>
                </a:cubicBezTo>
                <a:cubicBezTo>
                  <a:pt x="1943276" y="1255732"/>
                  <a:pt x="1833963" y="1067903"/>
                  <a:pt x="1890052" y="1180086"/>
                </a:cubicBezTo>
                <a:cubicBezTo>
                  <a:pt x="1902668" y="1205319"/>
                  <a:pt x="1911449" y="1211485"/>
                  <a:pt x="1930053" y="1230090"/>
                </a:cubicBezTo>
                <a:cubicBezTo>
                  <a:pt x="1942628" y="1267817"/>
                  <a:pt x="1945667" y="1285708"/>
                  <a:pt x="1980054" y="1320096"/>
                </a:cubicBezTo>
                <a:cubicBezTo>
                  <a:pt x="1986721" y="1326763"/>
                  <a:pt x="1994398" y="1332555"/>
                  <a:pt x="2000055" y="1340098"/>
                </a:cubicBezTo>
                <a:cubicBezTo>
                  <a:pt x="2014478" y="1359329"/>
                  <a:pt x="2040056" y="1400102"/>
                  <a:pt x="2040056" y="1400102"/>
                </a:cubicBezTo>
                <a:lnTo>
                  <a:pt x="2060056" y="1460106"/>
                </a:lnTo>
                <a:cubicBezTo>
                  <a:pt x="2063390" y="1470107"/>
                  <a:pt x="2067500" y="1479882"/>
                  <a:pt x="2070057" y="1490109"/>
                </a:cubicBezTo>
                <a:lnTo>
                  <a:pt x="2080057" y="1530112"/>
                </a:lnTo>
                <a:cubicBezTo>
                  <a:pt x="2076724" y="1656788"/>
                  <a:pt x="2070057" y="1783419"/>
                  <a:pt x="2070057" y="1910139"/>
                </a:cubicBezTo>
                <a:cubicBezTo>
                  <a:pt x="2070057" y="1925505"/>
                  <a:pt x="2062658" y="2052751"/>
                  <a:pt x="2100057" y="2090152"/>
                </a:cubicBezTo>
                <a:cubicBezTo>
                  <a:pt x="2117054" y="2107150"/>
                  <a:pt x="2143062" y="2113157"/>
                  <a:pt x="2160059" y="2130155"/>
                </a:cubicBezTo>
                <a:cubicBezTo>
                  <a:pt x="2176726" y="2146823"/>
                  <a:pt x="2190448" y="2167084"/>
                  <a:pt x="2210060" y="2180159"/>
                </a:cubicBezTo>
                <a:cubicBezTo>
                  <a:pt x="2302398" y="2241719"/>
                  <a:pt x="2188814" y="2163162"/>
                  <a:pt x="2260062" y="2220162"/>
                </a:cubicBezTo>
                <a:cubicBezTo>
                  <a:pt x="2269447" y="2227670"/>
                  <a:pt x="2280678" y="2232655"/>
                  <a:pt x="2290063" y="2240163"/>
                </a:cubicBezTo>
                <a:cubicBezTo>
                  <a:pt x="2319151" y="2263435"/>
                  <a:pt x="2304081" y="2258986"/>
                  <a:pt x="2330064" y="2290167"/>
                </a:cubicBezTo>
                <a:cubicBezTo>
                  <a:pt x="2339118" y="2301032"/>
                  <a:pt x="2350064" y="2310168"/>
                  <a:pt x="2360064" y="2320169"/>
                </a:cubicBezTo>
                <a:cubicBezTo>
                  <a:pt x="2363398" y="2330170"/>
                  <a:pt x="2364835" y="2341018"/>
                  <a:pt x="2370065" y="2350171"/>
                </a:cubicBezTo>
                <a:cubicBezTo>
                  <a:pt x="2378334" y="2364643"/>
                  <a:pt x="2390378" y="2376611"/>
                  <a:pt x="2400066" y="2390174"/>
                </a:cubicBezTo>
                <a:cubicBezTo>
                  <a:pt x="2407052" y="2399954"/>
                  <a:pt x="2414103" y="2409740"/>
                  <a:pt x="2420066" y="2420176"/>
                </a:cubicBezTo>
                <a:cubicBezTo>
                  <a:pt x="2427462" y="2433120"/>
                  <a:pt x="2434195" y="2446476"/>
                  <a:pt x="2440067" y="2460179"/>
                </a:cubicBezTo>
                <a:cubicBezTo>
                  <a:pt x="2444219" y="2469869"/>
                  <a:pt x="2445353" y="2480753"/>
                  <a:pt x="2450067" y="2490182"/>
                </a:cubicBezTo>
                <a:cubicBezTo>
                  <a:pt x="2455442" y="2500932"/>
                  <a:pt x="2464692" y="2509434"/>
                  <a:pt x="2470067" y="2520184"/>
                </a:cubicBezTo>
                <a:cubicBezTo>
                  <a:pt x="2474781" y="2529613"/>
                  <a:pt x="2474949" y="2540971"/>
                  <a:pt x="2480068" y="2550186"/>
                </a:cubicBezTo>
                <a:cubicBezTo>
                  <a:pt x="2491742" y="2571199"/>
                  <a:pt x="2506735" y="2590189"/>
                  <a:pt x="2520069" y="2610190"/>
                </a:cubicBezTo>
                <a:cubicBezTo>
                  <a:pt x="2526736" y="2620191"/>
                  <a:pt x="2536268" y="2628790"/>
                  <a:pt x="2540069" y="2640192"/>
                </a:cubicBezTo>
                <a:cubicBezTo>
                  <a:pt x="2554542" y="2683612"/>
                  <a:pt x="2542616" y="2662740"/>
                  <a:pt x="2580070" y="2700197"/>
                </a:cubicBezTo>
                <a:cubicBezTo>
                  <a:pt x="2604717" y="2798783"/>
                  <a:pt x="2564405" y="2666693"/>
                  <a:pt x="2660073" y="2810205"/>
                </a:cubicBezTo>
                <a:cubicBezTo>
                  <a:pt x="2673193" y="2829887"/>
                  <a:pt x="2681074" y="2845959"/>
                  <a:pt x="2700074" y="2860209"/>
                </a:cubicBezTo>
                <a:cubicBezTo>
                  <a:pt x="2719304" y="2874632"/>
                  <a:pt x="2743078" y="2883213"/>
                  <a:pt x="2760075" y="2900211"/>
                </a:cubicBezTo>
                <a:cubicBezTo>
                  <a:pt x="2766742" y="2906878"/>
                  <a:pt x="2772231" y="2914983"/>
                  <a:pt x="2780076" y="2920213"/>
                </a:cubicBezTo>
                <a:cubicBezTo>
                  <a:pt x="2792480" y="2928482"/>
                  <a:pt x="2807134" y="2932818"/>
                  <a:pt x="2820077" y="2940214"/>
                </a:cubicBezTo>
                <a:cubicBezTo>
                  <a:pt x="2830512" y="2946177"/>
                  <a:pt x="2840078" y="2953549"/>
                  <a:pt x="2850078" y="2960216"/>
                </a:cubicBezTo>
                <a:cubicBezTo>
                  <a:pt x="2856745" y="2970217"/>
                  <a:pt x="2862384" y="2980985"/>
                  <a:pt x="2870078" y="2990218"/>
                </a:cubicBezTo>
                <a:cubicBezTo>
                  <a:pt x="2879132" y="3001083"/>
                  <a:pt x="2892234" y="3008452"/>
                  <a:pt x="2900079" y="3020220"/>
                </a:cubicBezTo>
                <a:cubicBezTo>
                  <a:pt x="2905926" y="3028991"/>
                  <a:pt x="2904961" y="3041007"/>
                  <a:pt x="2910080" y="3050222"/>
                </a:cubicBezTo>
                <a:cubicBezTo>
                  <a:pt x="2921754" y="3071236"/>
                  <a:pt x="2950081" y="3110227"/>
                  <a:pt x="2950081" y="3110227"/>
                </a:cubicBezTo>
                <a:cubicBezTo>
                  <a:pt x="2986548" y="3219635"/>
                  <a:pt x="2928391" y="3053923"/>
                  <a:pt x="2980081" y="3170231"/>
                </a:cubicBezTo>
                <a:cubicBezTo>
                  <a:pt x="2988643" y="3189497"/>
                  <a:pt x="2993415" y="3210234"/>
                  <a:pt x="3000082" y="3230235"/>
                </a:cubicBezTo>
                <a:lnTo>
                  <a:pt x="3020083" y="3290240"/>
                </a:lnTo>
                <a:cubicBezTo>
                  <a:pt x="3023416" y="3300241"/>
                  <a:pt x="3024236" y="3311471"/>
                  <a:pt x="3030083" y="3320242"/>
                </a:cubicBezTo>
                <a:cubicBezTo>
                  <a:pt x="3036750" y="3330243"/>
                  <a:pt x="3045202" y="3339261"/>
                  <a:pt x="3050083" y="3350244"/>
                </a:cubicBezTo>
                <a:cubicBezTo>
                  <a:pt x="3058645" y="3369511"/>
                  <a:pt x="3063417" y="3390247"/>
                  <a:pt x="3070084" y="3410249"/>
                </a:cubicBezTo>
                <a:cubicBezTo>
                  <a:pt x="3073417" y="3420250"/>
                  <a:pt x="3074237" y="3431480"/>
                  <a:pt x="3080084" y="3440251"/>
                </a:cubicBezTo>
                <a:lnTo>
                  <a:pt x="3100085" y="3470253"/>
                </a:lnTo>
                <a:lnTo>
                  <a:pt x="3140086" y="3590262"/>
                </a:lnTo>
                <a:lnTo>
                  <a:pt x="3150086" y="3620264"/>
                </a:lnTo>
                <a:cubicBezTo>
                  <a:pt x="3153419" y="3630265"/>
                  <a:pt x="3155372" y="3640837"/>
                  <a:pt x="3160086" y="3650266"/>
                </a:cubicBezTo>
                <a:cubicBezTo>
                  <a:pt x="3184801" y="3699698"/>
                  <a:pt x="3175373" y="3676126"/>
                  <a:pt x="3190087" y="3720271"/>
                </a:cubicBezTo>
                <a:cubicBezTo>
                  <a:pt x="3193420" y="3750273"/>
                  <a:pt x="3200087" y="3780091"/>
                  <a:pt x="3200087" y="3810278"/>
                </a:cubicBezTo>
                <a:cubicBezTo>
                  <a:pt x="3200087" y="3893684"/>
                  <a:pt x="3195825" y="3977088"/>
                  <a:pt x="3190087" y="4060296"/>
                </a:cubicBezTo>
                <a:cubicBezTo>
                  <a:pt x="3188574" y="4082239"/>
                  <a:pt x="3177741" y="4114852"/>
                  <a:pt x="3160086" y="4130301"/>
                </a:cubicBezTo>
                <a:cubicBezTo>
                  <a:pt x="3141996" y="4146130"/>
                  <a:pt x="3123656" y="4165590"/>
                  <a:pt x="3100085" y="4170304"/>
                </a:cubicBezTo>
                <a:cubicBezTo>
                  <a:pt x="3083418" y="4173638"/>
                  <a:pt x="3066676" y="4176618"/>
                  <a:pt x="3050083" y="4180305"/>
                </a:cubicBezTo>
                <a:cubicBezTo>
                  <a:pt x="2960580" y="4200195"/>
                  <a:pt x="3067648" y="4180710"/>
                  <a:pt x="2950081" y="4200306"/>
                </a:cubicBezTo>
                <a:cubicBezTo>
                  <a:pt x="2936552" y="4198051"/>
                  <a:pt x="2869060" y="4188441"/>
                  <a:pt x="2850078" y="4180305"/>
                </a:cubicBezTo>
                <a:cubicBezTo>
                  <a:pt x="2825715" y="4169863"/>
                  <a:pt x="2808095" y="4148321"/>
                  <a:pt x="2790076" y="4130301"/>
                </a:cubicBezTo>
                <a:cubicBezTo>
                  <a:pt x="2783409" y="4116967"/>
                  <a:pt x="2777472" y="4103242"/>
                  <a:pt x="2770076" y="4090298"/>
                </a:cubicBezTo>
                <a:cubicBezTo>
                  <a:pt x="2764113" y="4079862"/>
                  <a:pt x="2755450" y="4071046"/>
                  <a:pt x="2750075" y="4060296"/>
                </a:cubicBezTo>
                <a:cubicBezTo>
                  <a:pt x="2724111" y="4008365"/>
                  <a:pt x="2759141" y="4049361"/>
                  <a:pt x="2720074" y="4010292"/>
                </a:cubicBezTo>
                <a:cubicBezTo>
                  <a:pt x="2713407" y="3990291"/>
                  <a:pt x="2703056" y="3971159"/>
                  <a:pt x="2700074" y="3950288"/>
                </a:cubicBezTo>
                <a:cubicBezTo>
                  <a:pt x="2693407" y="3903618"/>
                  <a:pt x="2694980" y="3855003"/>
                  <a:pt x="2680073" y="3810278"/>
                </a:cubicBezTo>
                <a:cubicBezTo>
                  <a:pt x="2673406" y="3790276"/>
                  <a:pt x="2665186" y="3770727"/>
                  <a:pt x="2660073" y="3750273"/>
                </a:cubicBezTo>
                <a:cubicBezTo>
                  <a:pt x="2634963" y="3649832"/>
                  <a:pt x="2648761" y="3696333"/>
                  <a:pt x="2620072" y="3610263"/>
                </a:cubicBezTo>
                <a:lnTo>
                  <a:pt x="2600071" y="3550259"/>
                </a:lnTo>
                <a:cubicBezTo>
                  <a:pt x="2596738" y="3540258"/>
                  <a:pt x="2597525" y="3527711"/>
                  <a:pt x="2590071" y="3520257"/>
                </a:cubicBezTo>
                <a:lnTo>
                  <a:pt x="2570070" y="3500255"/>
                </a:lnTo>
                <a:cubicBezTo>
                  <a:pt x="2547089" y="3431306"/>
                  <a:pt x="2564978" y="3455159"/>
                  <a:pt x="2530069" y="3420249"/>
                </a:cubicBezTo>
                <a:cubicBezTo>
                  <a:pt x="2523402" y="3406915"/>
                  <a:pt x="2515941" y="3393949"/>
                  <a:pt x="2510069" y="3380246"/>
                </a:cubicBezTo>
                <a:cubicBezTo>
                  <a:pt x="2505917" y="3370557"/>
                  <a:pt x="2505187" y="3359459"/>
                  <a:pt x="2500068" y="3350244"/>
                </a:cubicBezTo>
                <a:cubicBezTo>
                  <a:pt x="2488394" y="3329231"/>
                  <a:pt x="2460067" y="3290240"/>
                  <a:pt x="2460067" y="3290240"/>
                </a:cubicBezTo>
                <a:cubicBezTo>
                  <a:pt x="2456734" y="3280239"/>
                  <a:pt x="2455490" y="3269277"/>
                  <a:pt x="2450067" y="3260238"/>
                </a:cubicBezTo>
                <a:cubicBezTo>
                  <a:pt x="2445216" y="3252153"/>
                  <a:pt x="2434283" y="3248669"/>
                  <a:pt x="2430066" y="3240236"/>
                </a:cubicBezTo>
                <a:cubicBezTo>
                  <a:pt x="2423919" y="3227942"/>
                  <a:pt x="2426213" y="3212527"/>
                  <a:pt x="2420066" y="3200233"/>
                </a:cubicBezTo>
                <a:cubicBezTo>
                  <a:pt x="2409316" y="3178732"/>
                  <a:pt x="2393399" y="3160230"/>
                  <a:pt x="2380065" y="3140229"/>
                </a:cubicBezTo>
                <a:lnTo>
                  <a:pt x="2340064" y="3080225"/>
                </a:lnTo>
                <a:lnTo>
                  <a:pt x="2320063" y="3050222"/>
                </a:lnTo>
                <a:cubicBezTo>
                  <a:pt x="2296285" y="2978884"/>
                  <a:pt x="2330001" y="3065130"/>
                  <a:pt x="2280062" y="2990218"/>
                </a:cubicBezTo>
                <a:cubicBezTo>
                  <a:pt x="2228134" y="2912322"/>
                  <a:pt x="2312352" y="3002508"/>
                  <a:pt x="2250061" y="2940214"/>
                </a:cubicBezTo>
                <a:cubicBezTo>
                  <a:pt x="2232460" y="2887407"/>
                  <a:pt x="2245909" y="2918984"/>
                  <a:pt x="2200060" y="2850208"/>
                </a:cubicBezTo>
                <a:lnTo>
                  <a:pt x="2180060" y="2820206"/>
                </a:lnTo>
                <a:lnTo>
                  <a:pt x="2160059" y="2790203"/>
                </a:lnTo>
                <a:cubicBezTo>
                  <a:pt x="2150617" y="2761876"/>
                  <a:pt x="2150936" y="2754061"/>
                  <a:pt x="2130058" y="2730199"/>
                </a:cubicBezTo>
                <a:cubicBezTo>
                  <a:pt x="2114537" y="2712459"/>
                  <a:pt x="2093132" y="2699808"/>
                  <a:pt x="2080057" y="2680195"/>
                </a:cubicBezTo>
                <a:lnTo>
                  <a:pt x="2040056" y="2620191"/>
                </a:lnTo>
                <a:cubicBezTo>
                  <a:pt x="2025208" y="2597919"/>
                  <a:pt x="2020408" y="2586470"/>
                  <a:pt x="2000055" y="2570187"/>
                </a:cubicBezTo>
                <a:cubicBezTo>
                  <a:pt x="1990670" y="2562679"/>
                  <a:pt x="1979099" y="2558101"/>
                  <a:pt x="1970054" y="2550186"/>
                </a:cubicBezTo>
                <a:cubicBezTo>
                  <a:pt x="1970039" y="2550173"/>
                  <a:pt x="1900728" y="2480856"/>
                  <a:pt x="1890052" y="2470180"/>
                </a:cubicBezTo>
                <a:lnTo>
                  <a:pt x="1860051" y="2440178"/>
                </a:lnTo>
                <a:cubicBezTo>
                  <a:pt x="1853384" y="2433511"/>
                  <a:pt x="1845280" y="2428021"/>
                  <a:pt x="1840050" y="2420176"/>
                </a:cubicBezTo>
                <a:cubicBezTo>
                  <a:pt x="1775046" y="2322663"/>
                  <a:pt x="1876851" y="2474179"/>
                  <a:pt x="1790049" y="2350171"/>
                </a:cubicBezTo>
                <a:cubicBezTo>
                  <a:pt x="1776264" y="2330478"/>
                  <a:pt x="1767045" y="2307165"/>
                  <a:pt x="1750048" y="2290167"/>
                </a:cubicBezTo>
                <a:cubicBezTo>
                  <a:pt x="1711548" y="2251666"/>
                  <a:pt x="1727892" y="2271933"/>
                  <a:pt x="1700046" y="2230163"/>
                </a:cubicBezTo>
                <a:cubicBezTo>
                  <a:pt x="1696713" y="2220162"/>
                  <a:pt x="1695705" y="2209054"/>
                  <a:pt x="1690046" y="2200160"/>
                </a:cubicBezTo>
                <a:cubicBezTo>
                  <a:pt x="1682659" y="2188552"/>
                  <a:pt x="1626964" y="2119763"/>
                  <a:pt x="1610044" y="2090152"/>
                </a:cubicBezTo>
                <a:cubicBezTo>
                  <a:pt x="1602648" y="2077208"/>
                  <a:pt x="1597439" y="2063093"/>
                  <a:pt x="1590043" y="2050149"/>
                </a:cubicBezTo>
                <a:cubicBezTo>
                  <a:pt x="1584080" y="2039713"/>
                  <a:pt x="1576006" y="2030583"/>
                  <a:pt x="1570043" y="2020147"/>
                </a:cubicBezTo>
                <a:cubicBezTo>
                  <a:pt x="1562647" y="2007203"/>
                  <a:pt x="1557438" y="1993088"/>
                  <a:pt x="1550042" y="1980144"/>
                </a:cubicBezTo>
                <a:cubicBezTo>
                  <a:pt x="1544079" y="1969708"/>
                  <a:pt x="1535417" y="1960892"/>
                  <a:pt x="1530042" y="1950142"/>
                </a:cubicBezTo>
                <a:cubicBezTo>
                  <a:pt x="1525328" y="1940713"/>
                  <a:pt x="1524756" y="1929569"/>
                  <a:pt x="1520042" y="1920140"/>
                </a:cubicBezTo>
                <a:cubicBezTo>
                  <a:pt x="1514667" y="1909390"/>
                  <a:pt x="1506004" y="1900574"/>
                  <a:pt x="1500041" y="1890138"/>
                </a:cubicBezTo>
                <a:cubicBezTo>
                  <a:pt x="1416833" y="1744522"/>
                  <a:pt x="1526114" y="1932290"/>
                  <a:pt x="1470040" y="1820133"/>
                </a:cubicBezTo>
                <a:cubicBezTo>
                  <a:pt x="1422498" y="1725041"/>
                  <a:pt x="1481640" y="1884934"/>
                  <a:pt x="1430039" y="1730126"/>
                </a:cubicBezTo>
                <a:cubicBezTo>
                  <a:pt x="1408251" y="1664761"/>
                  <a:pt x="1424762" y="1709572"/>
                  <a:pt x="1370037" y="1600117"/>
                </a:cubicBezTo>
                <a:cubicBezTo>
                  <a:pt x="1363370" y="1586783"/>
                  <a:pt x="1355574" y="1573956"/>
                  <a:pt x="1350037" y="1560114"/>
                </a:cubicBezTo>
                <a:cubicBezTo>
                  <a:pt x="1343370" y="1543446"/>
                  <a:pt x="1338632" y="1525870"/>
                  <a:pt x="1330036" y="1510110"/>
                </a:cubicBezTo>
                <a:cubicBezTo>
                  <a:pt x="1318526" y="1489007"/>
                  <a:pt x="1290035" y="1450106"/>
                  <a:pt x="1290035" y="1450106"/>
                </a:cubicBezTo>
                <a:cubicBezTo>
                  <a:pt x="1269222" y="1366848"/>
                  <a:pt x="1294566" y="1449168"/>
                  <a:pt x="1260034" y="1380101"/>
                </a:cubicBezTo>
                <a:cubicBezTo>
                  <a:pt x="1237483" y="1334996"/>
                  <a:pt x="1265858" y="1363087"/>
                  <a:pt x="1230034" y="1320096"/>
                </a:cubicBezTo>
                <a:cubicBezTo>
                  <a:pt x="1220980" y="1309231"/>
                  <a:pt x="1209087" y="1300959"/>
                  <a:pt x="1200033" y="1290094"/>
                </a:cubicBezTo>
                <a:cubicBezTo>
                  <a:pt x="1192339" y="1280860"/>
                  <a:pt x="1187947" y="1269138"/>
                  <a:pt x="1180032" y="1260092"/>
                </a:cubicBezTo>
                <a:cubicBezTo>
                  <a:pt x="1164511" y="1242352"/>
                  <a:pt x="1130031" y="1210088"/>
                  <a:pt x="1130031" y="1210088"/>
                </a:cubicBezTo>
                <a:cubicBezTo>
                  <a:pt x="1123364" y="1216755"/>
                  <a:pt x="1114881" y="1222005"/>
                  <a:pt x="1110030" y="1230090"/>
                </a:cubicBezTo>
                <a:cubicBezTo>
                  <a:pt x="1104607" y="1239129"/>
                  <a:pt x="1101337" y="1249632"/>
                  <a:pt x="1100030" y="1260092"/>
                </a:cubicBezTo>
                <a:cubicBezTo>
                  <a:pt x="1094639" y="1303221"/>
                  <a:pt x="1095108" y="1346934"/>
                  <a:pt x="1090030" y="1390101"/>
                </a:cubicBezTo>
                <a:cubicBezTo>
                  <a:pt x="1088424" y="1403752"/>
                  <a:pt x="1083363" y="1416770"/>
                  <a:pt x="1080029" y="1430104"/>
                </a:cubicBezTo>
                <a:cubicBezTo>
                  <a:pt x="1076696" y="1466773"/>
                  <a:pt x="1071501" y="1503321"/>
                  <a:pt x="1070029" y="1540112"/>
                </a:cubicBezTo>
                <a:cubicBezTo>
                  <a:pt x="1064831" y="1670060"/>
                  <a:pt x="1065803" y="1800217"/>
                  <a:pt x="1060029" y="1930141"/>
                </a:cubicBezTo>
                <a:cubicBezTo>
                  <a:pt x="1059129" y="1950398"/>
                  <a:pt x="1054947" y="1970473"/>
                  <a:pt x="1050029" y="1990145"/>
                </a:cubicBezTo>
                <a:cubicBezTo>
                  <a:pt x="1042043" y="2022089"/>
                  <a:pt x="1019356" y="2090601"/>
                  <a:pt x="990027" y="2110154"/>
                </a:cubicBezTo>
                <a:cubicBezTo>
                  <a:pt x="897687" y="2171715"/>
                  <a:pt x="1011273" y="2093156"/>
                  <a:pt x="940026" y="2150157"/>
                </a:cubicBezTo>
                <a:cubicBezTo>
                  <a:pt x="892266" y="2188367"/>
                  <a:pt x="929310" y="2155515"/>
                  <a:pt x="880024" y="2180159"/>
                </a:cubicBezTo>
                <a:cubicBezTo>
                  <a:pt x="869274" y="2185534"/>
                  <a:pt x="859408" y="2192652"/>
                  <a:pt x="850023" y="2200160"/>
                </a:cubicBezTo>
                <a:cubicBezTo>
                  <a:pt x="842661" y="2206050"/>
                  <a:pt x="837385" y="2214272"/>
                  <a:pt x="830023" y="2220162"/>
                </a:cubicBezTo>
                <a:cubicBezTo>
                  <a:pt x="820638" y="2227670"/>
                  <a:pt x="809407" y="2232655"/>
                  <a:pt x="800022" y="2240163"/>
                </a:cubicBezTo>
                <a:cubicBezTo>
                  <a:pt x="792659" y="2246053"/>
                  <a:pt x="787866" y="2254935"/>
                  <a:pt x="780021" y="2260165"/>
                </a:cubicBezTo>
                <a:cubicBezTo>
                  <a:pt x="713697" y="2304383"/>
                  <a:pt x="771687" y="2295168"/>
                  <a:pt x="740020" y="2300168"/>
                </a:cubicBezTo>
                <a:close/>
              </a:path>
            </a:pathLst>
          </a:custGeom>
          <a:noFill/>
          <a:ln w="57150" cmpd="sng">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80009" y="2302669"/>
            <a:ext cx="930025" cy="646331"/>
          </a:xfrm>
          <a:prstGeom prst="rect">
            <a:avLst/>
          </a:prstGeom>
          <a:noFill/>
        </p:spPr>
        <p:txBody>
          <a:bodyPr wrap="square" rtlCol="0">
            <a:spAutoFit/>
          </a:bodyPr>
          <a:lstStyle/>
          <a:p>
            <a:r>
              <a:rPr lang="en-US" dirty="0" smtClean="0"/>
              <a:t>Forest</a:t>
            </a:r>
          </a:p>
          <a:p>
            <a:r>
              <a:rPr lang="en-US" dirty="0" smtClean="0"/>
              <a:t>Area</a:t>
            </a:r>
            <a:endParaRPr lang="en-US" dirty="0"/>
          </a:p>
        </p:txBody>
      </p:sp>
      <p:cxnSp>
        <p:nvCxnSpPr>
          <p:cNvPr id="5" name="Straight Arrow Connector 4"/>
          <p:cNvCxnSpPr/>
          <p:nvPr/>
        </p:nvCxnSpPr>
        <p:spPr>
          <a:xfrm flipV="1">
            <a:off x="620018" y="1890138"/>
            <a:ext cx="270007" cy="4125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Slide Number Placeholder 2"/>
          <p:cNvSpPr>
            <a:spLocks noGrp="1"/>
          </p:cNvSpPr>
          <p:nvPr>
            <p:ph type="sldNum" sz="quarter" idx="12"/>
          </p:nvPr>
        </p:nvSpPr>
        <p:spPr/>
        <p:txBody>
          <a:bodyPr/>
          <a:lstStyle/>
          <a:p>
            <a:fld id="{69A842A4-888C-4C41-A1D5-1DF6CDD526EA}" type="slidenum">
              <a:rPr lang="en-US" smtClean="0"/>
              <a:t>3</a:t>
            </a:fld>
            <a:endParaRPr lang="en-US"/>
          </a:p>
        </p:txBody>
      </p:sp>
    </p:spTree>
    <p:extLst>
      <p:ext uri="{BB962C8B-B14F-4D97-AF65-F5344CB8AC3E}">
        <p14:creationId xmlns:p14="http://schemas.microsoft.com/office/powerpoint/2010/main" val="37336712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989951318"/>
              </p:ext>
            </p:extLst>
          </p:nvPr>
        </p:nvGraphicFramePr>
        <p:xfrm>
          <a:off x="138903" y="401806"/>
          <a:ext cx="6280377" cy="387669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720225" y="3876693"/>
            <a:ext cx="3248906" cy="646331"/>
          </a:xfrm>
          <a:prstGeom prst="rect">
            <a:avLst/>
          </a:prstGeom>
          <a:noFill/>
        </p:spPr>
        <p:txBody>
          <a:bodyPr wrap="square" rtlCol="0">
            <a:spAutoFit/>
          </a:bodyPr>
          <a:lstStyle/>
          <a:p>
            <a:r>
              <a:rPr lang="en-US" dirty="0" smtClean="0"/>
              <a:t>Source: https://</a:t>
            </a:r>
            <a:r>
              <a:rPr lang="en-US" dirty="0" err="1" smtClean="0"/>
              <a:t>frap.fire.ca.gov</a:t>
            </a:r>
            <a:r>
              <a:rPr lang="en-US" dirty="0" smtClean="0"/>
              <a:t>/assessment/ </a:t>
            </a:r>
            <a:endParaRPr lang="en-US" dirty="0"/>
          </a:p>
        </p:txBody>
      </p:sp>
      <p:sp>
        <p:nvSpPr>
          <p:cNvPr id="6" name="TextBox 5"/>
          <p:cNvSpPr txBox="1"/>
          <p:nvPr/>
        </p:nvSpPr>
        <p:spPr>
          <a:xfrm>
            <a:off x="6340174" y="664325"/>
            <a:ext cx="2450067" cy="2308324"/>
          </a:xfrm>
          <a:prstGeom prst="rect">
            <a:avLst/>
          </a:prstGeom>
          <a:noFill/>
        </p:spPr>
        <p:txBody>
          <a:bodyPr wrap="square" rtlCol="0">
            <a:spAutoFit/>
          </a:bodyPr>
          <a:lstStyle/>
          <a:p>
            <a:pPr marL="285750" indent="-285750">
              <a:buFont typeface="Arial"/>
              <a:buChar char="•"/>
            </a:pPr>
            <a:r>
              <a:rPr lang="en-US" dirty="0" smtClean="0"/>
              <a:t>Forest fires are increasing faster than other veg. types</a:t>
            </a:r>
          </a:p>
          <a:p>
            <a:pPr marL="285750" indent="-285750">
              <a:buFont typeface="Arial"/>
              <a:buChar char="•"/>
            </a:pPr>
            <a:r>
              <a:rPr lang="en-US" dirty="0" smtClean="0"/>
              <a:t>Shrub fires are still the most common</a:t>
            </a:r>
          </a:p>
          <a:p>
            <a:pPr marL="285750" indent="-285750">
              <a:buFont typeface="Arial"/>
              <a:buChar char="•"/>
            </a:pPr>
            <a:r>
              <a:rPr lang="en-US" dirty="0" smtClean="0"/>
              <a:t>Grass fires are ever-present but not increasing</a:t>
            </a:r>
          </a:p>
        </p:txBody>
      </p:sp>
      <p:sp>
        <p:nvSpPr>
          <p:cNvPr id="2" name="Slide Number Placeholder 1"/>
          <p:cNvSpPr>
            <a:spLocks noGrp="1"/>
          </p:cNvSpPr>
          <p:nvPr>
            <p:ph type="sldNum" sz="quarter" idx="12"/>
          </p:nvPr>
        </p:nvSpPr>
        <p:spPr/>
        <p:txBody>
          <a:bodyPr/>
          <a:lstStyle/>
          <a:p>
            <a:fld id="{69A842A4-888C-4C41-A1D5-1DF6CDD526EA}" type="slidenum">
              <a:rPr lang="en-US" smtClean="0"/>
              <a:t>4</a:t>
            </a:fld>
            <a:endParaRPr lang="en-US"/>
          </a:p>
        </p:txBody>
      </p:sp>
    </p:spTree>
    <p:extLst>
      <p:ext uri="{BB962C8B-B14F-4D97-AF65-F5344CB8AC3E}">
        <p14:creationId xmlns:p14="http://schemas.microsoft.com/office/powerpoint/2010/main" val="336897655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Edge of King Fire 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2"/>
          </p:nvPr>
        </p:nvSpPr>
        <p:spPr/>
        <p:txBody>
          <a:bodyPr/>
          <a:lstStyle/>
          <a:p>
            <a:fld id="{69A842A4-888C-4C41-A1D5-1DF6CDD526EA}" type="slidenum">
              <a:rPr lang="en-US" smtClean="0"/>
              <a:t>5</a:t>
            </a:fld>
            <a:endParaRPr lang="en-US"/>
          </a:p>
        </p:txBody>
      </p:sp>
    </p:spTree>
    <p:extLst>
      <p:ext uri="{BB962C8B-B14F-4D97-AF65-F5344CB8AC3E}">
        <p14:creationId xmlns:p14="http://schemas.microsoft.com/office/powerpoint/2010/main" val="25776990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LoggedPvt_UnloggedFS_Moon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Slide Number Placeholder 2"/>
          <p:cNvSpPr>
            <a:spLocks noGrp="1"/>
          </p:cNvSpPr>
          <p:nvPr>
            <p:ph type="sldNum" sz="quarter" idx="12"/>
          </p:nvPr>
        </p:nvSpPr>
        <p:spPr/>
        <p:txBody>
          <a:bodyPr/>
          <a:lstStyle/>
          <a:p>
            <a:fld id="{69A842A4-888C-4C41-A1D5-1DF6CDD526EA}" type="slidenum">
              <a:rPr lang="en-US" smtClean="0"/>
              <a:t>6</a:t>
            </a:fld>
            <a:endParaRPr lang="en-US"/>
          </a:p>
        </p:txBody>
      </p:sp>
    </p:spTree>
    <p:extLst>
      <p:ext uri="{BB962C8B-B14F-4D97-AF65-F5344CB8AC3E}">
        <p14:creationId xmlns:p14="http://schemas.microsoft.com/office/powerpoint/2010/main" val="47700315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ing harvest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858000" cy="5143500"/>
          </a:xfrm>
          <a:prstGeom prst="rect">
            <a:avLst/>
          </a:prstGeom>
        </p:spPr>
      </p:pic>
      <p:sp>
        <p:nvSpPr>
          <p:cNvPr id="5" name="TextBox 4"/>
          <p:cNvSpPr txBox="1"/>
          <p:nvPr/>
        </p:nvSpPr>
        <p:spPr>
          <a:xfrm>
            <a:off x="6967674" y="308932"/>
            <a:ext cx="1973603" cy="3416320"/>
          </a:xfrm>
          <a:prstGeom prst="rect">
            <a:avLst/>
          </a:prstGeom>
          <a:noFill/>
        </p:spPr>
        <p:txBody>
          <a:bodyPr wrap="square" rtlCol="0">
            <a:spAutoFit/>
          </a:bodyPr>
          <a:lstStyle/>
          <a:p>
            <a:r>
              <a:rPr lang="en-US" dirty="0" smtClean="0"/>
              <a:t>Private forest land inside the 2015 King Fire</a:t>
            </a:r>
          </a:p>
          <a:p>
            <a:endParaRPr lang="en-US" dirty="0" smtClean="0"/>
          </a:p>
          <a:p>
            <a:r>
              <a:rPr lang="en-US" dirty="0" smtClean="0"/>
              <a:t>At current prices for wholesale electricity, low value burned logs are currently left in the woods.</a:t>
            </a:r>
          </a:p>
          <a:p>
            <a:endParaRPr lang="en-US" dirty="0"/>
          </a:p>
          <a:p>
            <a:endParaRPr lang="en-US" dirty="0"/>
          </a:p>
        </p:txBody>
      </p:sp>
      <p:sp>
        <p:nvSpPr>
          <p:cNvPr id="2" name="Slide Number Placeholder 1"/>
          <p:cNvSpPr>
            <a:spLocks noGrp="1"/>
          </p:cNvSpPr>
          <p:nvPr>
            <p:ph type="sldNum" sz="quarter" idx="12"/>
          </p:nvPr>
        </p:nvSpPr>
        <p:spPr/>
        <p:txBody>
          <a:bodyPr/>
          <a:lstStyle/>
          <a:p>
            <a:fld id="{69A842A4-888C-4C41-A1D5-1DF6CDD526EA}" type="slidenum">
              <a:rPr lang="en-US" smtClean="0"/>
              <a:t>7</a:t>
            </a:fld>
            <a:endParaRPr lang="en-US"/>
          </a:p>
        </p:txBody>
      </p:sp>
    </p:spTree>
    <p:extLst>
      <p:ext uri="{BB962C8B-B14F-4D97-AF65-F5344CB8AC3E}">
        <p14:creationId xmlns:p14="http://schemas.microsoft.com/office/powerpoint/2010/main" val="11671034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2020 fig 4.4a per acre flux by owners_1504_forest_ecosys_hwp_c_2018_full.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787025" cy="4242148"/>
          </a:xfrm>
          <a:prstGeom prst="rect">
            <a:avLst/>
          </a:prstGeom>
        </p:spPr>
      </p:pic>
      <p:sp>
        <p:nvSpPr>
          <p:cNvPr id="6" name="TextBox 5"/>
          <p:cNvSpPr txBox="1"/>
          <p:nvPr/>
        </p:nvSpPr>
        <p:spPr>
          <a:xfrm>
            <a:off x="203584" y="4485488"/>
            <a:ext cx="8784138" cy="369332"/>
          </a:xfrm>
          <a:prstGeom prst="rect">
            <a:avLst/>
          </a:prstGeom>
          <a:noFill/>
        </p:spPr>
        <p:txBody>
          <a:bodyPr wrap="square" rtlCol="0">
            <a:spAutoFit/>
          </a:bodyPr>
          <a:lstStyle/>
          <a:p>
            <a:r>
              <a:rPr lang="en-US" dirty="0" smtClean="0"/>
              <a:t>Source: Christensen et al. (2020) at https://</a:t>
            </a:r>
            <a:r>
              <a:rPr lang="en-US" dirty="0" err="1" smtClean="0"/>
              <a:t>bof.fire.ca.gov</a:t>
            </a:r>
            <a:r>
              <a:rPr lang="en-US" dirty="0" smtClean="0"/>
              <a:t>/projects-and-programs/ab-1504/</a:t>
            </a:r>
            <a:endParaRPr lang="en-US" dirty="0"/>
          </a:p>
        </p:txBody>
      </p:sp>
      <p:cxnSp>
        <p:nvCxnSpPr>
          <p:cNvPr id="8" name="Straight Arrow Connector 7"/>
          <p:cNvCxnSpPr/>
          <p:nvPr/>
        </p:nvCxnSpPr>
        <p:spPr>
          <a:xfrm flipH="1">
            <a:off x="5797690" y="1915418"/>
            <a:ext cx="65001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a:off x="5787025" y="1618270"/>
            <a:ext cx="650018" cy="1500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10201" y="2764784"/>
            <a:ext cx="1600044" cy="1477328"/>
          </a:xfrm>
          <a:prstGeom prst="rect">
            <a:avLst/>
          </a:prstGeom>
          <a:noFill/>
        </p:spPr>
        <p:txBody>
          <a:bodyPr wrap="square" rtlCol="0">
            <a:spAutoFit/>
          </a:bodyPr>
          <a:lstStyle/>
          <a:p>
            <a:r>
              <a:rPr lang="en-US" dirty="0" smtClean="0"/>
              <a:t>Forest fire related emissions are mainly from federal lands </a:t>
            </a:r>
            <a:endParaRPr lang="en-US" dirty="0"/>
          </a:p>
        </p:txBody>
      </p:sp>
      <p:cxnSp>
        <p:nvCxnSpPr>
          <p:cNvPr id="16" name="Straight Arrow Connector 15"/>
          <p:cNvCxnSpPr/>
          <p:nvPr/>
        </p:nvCxnSpPr>
        <p:spPr>
          <a:xfrm flipV="1">
            <a:off x="2833755" y="2985459"/>
            <a:ext cx="210006" cy="71981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2453745" y="2863879"/>
            <a:ext cx="380010" cy="8413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6122699" y="2118453"/>
            <a:ext cx="1230033" cy="646331"/>
          </a:xfrm>
          <a:prstGeom prst="rect">
            <a:avLst/>
          </a:prstGeom>
          <a:noFill/>
        </p:spPr>
        <p:txBody>
          <a:bodyPr wrap="square" rtlCol="0">
            <a:spAutoFit/>
          </a:bodyPr>
          <a:lstStyle/>
          <a:p>
            <a:r>
              <a:rPr lang="en-US" dirty="0" smtClean="0"/>
              <a:t>Fire mortality</a:t>
            </a:r>
            <a:endParaRPr lang="en-US" dirty="0"/>
          </a:p>
        </p:txBody>
      </p:sp>
      <p:sp>
        <p:nvSpPr>
          <p:cNvPr id="2" name="TextBox 1"/>
          <p:cNvSpPr txBox="1"/>
          <p:nvPr/>
        </p:nvSpPr>
        <p:spPr>
          <a:xfrm>
            <a:off x="7310200" y="307795"/>
            <a:ext cx="1460040" cy="2031325"/>
          </a:xfrm>
          <a:prstGeom prst="rect">
            <a:avLst/>
          </a:prstGeom>
          <a:noFill/>
        </p:spPr>
        <p:txBody>
          <a:bodyPr wrap="square" rtlCol="0">
            <a:spAutoFit/>
          </a:bodyPr>
          <a:lstStyle/>
          <a:p>
            <a:r>
              <a:rPr lang="en-US" dirty="0"/>
              <a:t>Very Different Fire Mortality Patterns Across Ownerships</a:t>
            </a:r>
          </a:p>
          <a:p>
            <a:endParaRPr lang="en-US" dirty="0"/>
          </a:p>
        </p:txBody>
      </p:sp>
      <p:cxnSp>
        <p:nvCxnSpPr>
          <p:cNvPr id="21" name="Straight Arrow Connector 20"/>
          <p:cNvCxnSpPr/>
          <p:nvPr/>
        </p:nvCxnSpPr>
        <p:spPr>
          <a:xfrm flipH="1">
            <a:off x="2833755" y="3705270"/>
            <a:ext cx="447644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462044" y="1633272"/>
            <a:ext cx="0" cy="485181"/>
          </a:xfrm>
          <a:prstGeom prst="line">
            <a:avLst/>
          </a:prstGeom>
        </p:spPr>
        <p:style>
          <a:lnRef idx="2">
            <a:schemeClr val="accent1"/>
          </a:lnRef>
          <a:fillRef idx="0">
            <a:schemeClr val="accent1"/>
          </a:fillRef>
          <a:effectRef idx="1">
            <a:schemeClr val="accent1"/>
          </a:effectRef>
          <a:fontRef idx="minor">
            <a:schemeClr val="tx1"/>
          </a:fontRef>
        </p:style>
      </p:cxnSp>
      <p:sp>
        <p:nvSpPr>
          <p:cNvPr id="3" name="Slide Number Placeholder 2"/>
          <p:cNvSpPr>
            <a:spLocks noGrp="1"/>
          </p:cNvSpPr>
          <p:nvPr>
            <p:ph type="sldNum" sz="quarter" idx="12"/>
          </p:nvPr>
        </p:nvSpPr>
        <p:spPr/>
        <p:txBody>
          <a:bodyPr/>
          <a:lstStyle/>
          <a:p>
            <a:fld id="{69A842A4-888C-4C41-A1D5-1DF6CDD526EA}" type="slidenum">
              <a:rPr lang="en-US" smtClean="0"/>
              <a:t>8</a:t>
            </a:fld>
            <a:endParaRPr lang="en-US"/>
          </a:p>
        </p:txBody>
      </p:sp>
    </p:spTree>
    <p:extLst>
      <p:ext uri="{BB962C8B-B14F-4D97-AF65-F5344CB8AC3E}">
        <p14:creationId xmlns:p14="http://schemas.microsoft.com/office/powerpoint/2010/main" val="42473482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250" y="642938"/>
            <a:ext cx="5143500" cy="385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4550" y="757238"/>
            <a:ext cx="5143500" cy="385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s://ucd552da331b9493a5315710ab7e.previews.dropboxusercontent.com/p/pdf_img/AA2ycxWM7y7KjHOrbHR7QxTd8-i6KEVYpVsJAEuxkQsr2HXbWdvzZtMjoZppuO240VNiGhjj-W-urVTTZwrSUib9FOPp9RSqMu9-c9OheqxtWSOEU81IXQueq3hgXDWPB_YHc5YUFXt4M9l6mjY5dMFnLzcjktSAVPhmF55r5zNlyeZZATUk9QRy068SK9H2P2my4UYuI2LkW9ATWa26k2mejjM1gNDcIyELoTp0SzXGHty37XBTnJH7ls56aSY35TjyQdYelj7-YZ5OAw5Et1b5xhY80MQAGH8ZUmRccEQxCnxLwrmBQHtcF8LYBEE6eY_nbXVgDahlQQfcCsOvh-bvdCNhIQCqNi_TvY4DfzW1yJpwKD5OZkhrNzrTSM5JsnDKVFBR1ePl56wbkgzsrJhCIjbig3crF1K0c4KbCmrQdKuSainfJESNChXPPbtFcize6Gn2xSel8DJyR0rE3woFlnicjQBZEd8BQhNFO_sEggwyuWmktbyVvdJC1mDXnM80iypFq8m_ed-JJ6lZrbX7JoYsth6KHwnXjBwShhrs_IPsFkTVoMlVB-T-RA7HcdLbjk0HTIjGaO2zebTXLIDTuvopKCyNSn--51biAf0Fwy4tjpkwQb7EuBR921n7YnWjwNt8TTGz0V74AY4ME0ijYDxm_soA1mTKmygOx0kFHGOKTRWSYTprTncKMw85S22KiIVvuG1d2Xz4KScpY7A4S8a1koebXhNtmqB79Z6EE8UOAR_fA6YTR3f00ivbhQc/p.png?page=39&amp;scale_percent=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1760" y="78875"/>
            <a:ext cx="6616309" cy="496223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90046" y="2643683"/>
            <a:ext cx="6110167" cy="461665"/>
          </a:xfrm>
          <a:prstGeom prst="rect">
            <a:avLst/>
          </a:prstGeom>
          <a:solidFill>
            <a:srgbClr val="FFFFFF"/>
          </a:solidFill>
        </p:spPr>
        <p:txBody>
          <a:bodyPr wrap="square" rtlCol="0">
            <a:spAutoFit/>
          </a:bodyPr>
          <a:lstStyle/>
          <a:p>
            <a:r>
              <a:rPr lang="en-US" sz="2400" dirty="0" smtClean="0"/>
              <a:t>Natural </a:t>
            </a:r>
            <a:r>
              <a:rPr lang="en-US" sz="2400" dirty="0" err="1" smtClean="0"/>
              <a:t>Revegetation</a:t>
            </a:r>
            <a:r>
              <a:rPr lang="en-US" sz="2400" dirty="0" smtClean="0"/>
              <a:t>        Active Reforestation</a:t>
            </a:r>
            <a:endParaRPr lang="en-US" sz="2400" dirty="0"/>
          </a:p>
        </p:txBody>
      </p:sp>
      <p:sp>
        <p:nvSpPr>
          <p:cNvPr id="4" name="Slide Number Placeholder 3"/>
          <p:cNvSpPr>
            <a:spLocks noGrp="1"/>
          </p:cNvSpPr>
          <p:nvPr>
            <p:ph type="sldNum" sz="quarter" idx="12"/>
          </p:nvPr>
        </p:nvSpPr>
        <p:spPr/>
        <p:txBody>
          <a:bodyPr/>
          <a:lstStyle/>
          <a:p>
            <a:fld id="{69A842A4-888C-4C41-A1D5-1DF6CDD526EA}" type="slidenum">
              <a:rPr lang="en-US" smtClean="0"/>
              <a:t>9</a:t>
            </a:fld>
            <a:endParaRPr lang="en-US"/>
          </a:p>
        </p:txBody>
      </p:sp>
    </p:spTree>
    <p:extLst>
      <p:ext uri="{BB962C8B-B14F-4D97-AF65-F5344CB8AC3E}">
        <p14:creationId xmlns:p14="http://schemas.microsoft.com/office/powerpoint/2010/main" val="123742381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1411</TotalTime>
  <Words>1426</Words>
  <Application>Microsoft Macintosh PowerPoint</Application>
  <PresentationFormat>On-screen Show (16:9)</PresentationFormat>
  <Paragraphs>141</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Restoration of Fire Damaged Forest Lands</vt:lpstr>
      <vt:lpstr>Key Issues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Mass Balance Based Forest Fire Impacts</vt:lpstr>
      <vt:lpstr>Back to the Key Issues</vt:lpstr>
    </vt:vector>
  </TitlesOfParts>
  <Company>Berkeley Forests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Restoration of Fire Damaged Forest Lands</dc:title>
  <dc:creator>Bill Stewart</dc:creator>
  <cp:lastModifiedBy>Bill Stewart</cp:lastModifiedBy>
  <cp:revision>37</cp:revision>
  <dcterms:created xsi:type="dcterms:W3CDTF">2020-11-11T17:57:26Z</dcterms:created>
  <dcterms:modified xsi:type="dcterms:W3CDTF">2020-11-13T17:33:45Z</dcterms:modified>
</cp:coreProperties>
</file>